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4630400" cy="8229600"/>
  <p:notesSz cx="8229600" cy="14630400"/>
  <p:embeddedFontLst>
    <p:embeddedFont>
      <p:font typeface="Arimo" panose="020B0604020202020204" charset="0"/>
      <p:regular r:id="rId11"/>
    </p:embeddedFont>
    <p:embeddedFont>
      <p:font typeface="Roboto Bold" panose="02000000000000000000" pitchFamily="2" charset="0"/>
      <p:bold r:id="rId12"/>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3" d="100"/>
          <a:sy n="93" d="100"/>
        </p:scale>
        <p:origin x="52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font" Target="fonts/font1.fntdata"/><Relationship Id="rId12" Type="http://schemas.openxmlformats.org/officeDocument/2006/relationships/font" Target="fonts/font2.fntdata"/><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7" Type="http://schemas.openxmlformats.org/officeDocument/2006/relationships/customXml" Target="../customXml/item1.xml"/><Relationship Id="rId18" Type="http://schemas.openxmlformats.org/officeDocument/2006/relationships/customXml" Target="../customXml/item2.xml"/><Relationship Id="rId19"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8117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png"/><Relationship Id="rId8" Type="http://schemas.openxmlformats.org/officeDocument/2006/relationships/image" Target="../media/image13.png"/><Relationship Id="rId9" Type="http://schemas.openxmlformats.org/officeDocument/2006/relationships/image" Target="../media/image7.png"/><Relationship Id="rId10" Type="http://schemas.openxmlformats.org/officeDocument/2006/relationships/image" Target="../media/image3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14.png"/><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20.png"/><Relationship Id="rId8" Type="http://schemas.openxmlformats.org/officeDocument/2006/relationships/image" Target="../media/image21.png"/><Relationship Id="rId9" Type="http://schemas.openxmlformats.org/officeDocument/2006/relationships/image" Target="../media/image22.png"/><Relationship Id="rId10" Type="http://schemas.openxmlformats.org/officeDocument/2006/relationships/image" Target="../media/image23.png"/><Relationship Id="rId11" Type="http://schemas.openxmlformats.org/officeDocument/2006/relationships/image" Target="../media/image24.png"/><Relationship Id="rId12" Type="http://schemas.openxmlformats.org/officeDocument/2006/relationships/image" Target="../media/image25.png"/><Relationship Id="rId13" Type="http://schemas.openxmlformats.org/officeDocument/2006/relationships/image" Target="../media/image7.png"/><Relationship Id="rId14" Type="http://schemas.openxmlformats.org/officeDocument/2006/relationships/image" Target="../media/image3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7.png"/><Relationship Id="rId8"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58309" y="1018223"/>
            <a:ext cx="7627382" cy="2850833"/>
          </a:xfrm>
          <a:prstGeom prst="rect">
            <a:avLst/>
          </a:prstGeom>
          <a:noFill/>
          <a:ln/>
        </p:spPr>
        <p:txBody>
          <a:bodyPr wrap="square" lIns="0" tIns="0" rIns="0" bIns="0" rtlCol="0" anchor="t"/>
          <a:lstStyle/>
          <a:p>
            <a:pPr marL="0" indent="0" algn="l">
              <a:lnSpc>
                <a:spcPts val="5600"/>
              </a:lnSpc>
              <a:buNone/>
            </a:pPr>
            <a:r>
              <a:rPr lang="en-US" sz="4450" b="1" dirty="0">
                <a:solidFill>
                  <a:srgbClr val="0A4B78"/>
                </a:solidFill>
                <a:latin typeface="Roboto Bold" pitchFamily="34" charset="0"/>
                <a:ea typeface="Roboto Bold" pitchFamily="34" charset="-122"/>
                <a:cs typeface="Roboto Bold" pitchFamily="34" charset="-120"/>
              </a:rPr>
              <a:t>Internationales Integrationsmanagement - Erfolgreiche Einarbeitung ausländischer Fachkräfte</a:t>
            </a:r>
            <a:endParaRPr lang="en-US" sz="4450" dirty="0"/>
          </a:p>
        </p:txBody>
      </p:sp>
      <p:sp>
        <p:nvSpPr>
          <p:cNvPr id="4" name="Text 1"/>
          <p:cNvSpPr/>
          <p:nvPr/>
        </p:nvSpPr>
        <p:spPr>
          <a:xfrm>
            <a:off x="758309" y="4193977"/>
            <a:ext cx="7627382" cy="1386840"/>
          </a:xfrm>
          <a:prstGeom prst="rect">
            <a:avLst/>
          </a:prstGeom>
          <a:noFill/>
          <a:ln/>
        </p:spPr>
        <p:txBody>
          <a:bodyPr wrap="square" lIns="0" tIns="0" rIns="0" bIns="0" rtlCol="0" anchor="t"/>
          <a:lstStyle/>
          <a:p>
            <a:pPr marL="0" indent="0" algn="l">
              <a:lnSpc>
                <a:spcPts val="2700"/>
              </a:lnSpc>
              <a:buNone/>
            </a:pPr>
            <a:r>
              <a:rPr lang="en-US" sz="1700" dirty="0">
                <a:solidFill>
                  <a:srgbClr val="272525"/>
                </a:solidFill>
                <a:latin typeface="Arimo" pitchFamily="34" charset="0"/>
                <a:ea typeface="Arimo" pitchFamily="34" charset="-122"/>
                <a:cs typeface="Arimo" pitchFamily="34" charset="-120"/>
              </a:rPr>
              <a:t>Die erfolgreiche Integration internationaler Fachkräfte ist ein entscheidender Faktor für Unternehmen in Deutschland. Ein durchdachtes Integrationsmanagement hilft dabei, potenzielle Herausforderungen zu bewältigen und die langfristige Bindung der Mitarbeitenden zu sichern.</a:t>
            </a:r>
            <a:endParaRPr lang="en-US" sz="1700" dirty="0"/>
          </a:p>
        </p:txBody>
      </p:sp>
      <p:sp>
        <p:nvSpPr>
          <p:cNvPr id="5" name="Text 2"/>
          <p:cNvSpPr/>
          <p:nvPr/>
        </p:nvSpPr>
        <p:spPr>
          <a:xfrm>
            <a:off x="758309" y="5824538"/>
            <a:ext cx="7627382" cy="1386840"/>
          </a:xfrm>
          <a:prstGeom prst="rect">
            <a:avLst/>
          </a:prstGeom>
          <a:noFill/>
          <a:ln/>
        </p:spPr>
        <p:txBody>
          <a:bodyPr wrap="square" lIns="0" tIns="0" rIns="0" bIns="0" rtlCol="0" anchor="t"/>
          <a:lstStyle/>
          <a:p>
            <a:pPr marL="0" indent="0" algn="l">
              <a:lnSpc>
                <a:spcPts val="2700"/>
              </a:lnSpc>
              <a:buNone/>
            </a:pPr>
            <a:r>
              <a:rPr lang="en-US" sz="1700" dirty="0">
                <a:solidFill>
                  <a:srgbClr val="272525"/>
                </a:solidFill>
                <a:latin typeface="Arimo" pitchFamily="34" charset="0"/>
                <a:ea typeface="Arimo" pitchFamily="34" charset="-122"/>
                <a:cs typeface="Arimo" pitchFamily="34" charset="-120"/>
              </a:rPr>
              <a:t>Diese Präsentation zeigt Ihnen konkrete Maßnahmen und bewährte Praktiken, die Sie als Personalverantwortliche oder Führungskraft implementieren können, um internationalen Fachkräften einen optimalen Start zu ermöglichen und eine inklusive Arbeitsatmosphäre zu schaffen.</a:t>
            </a:r>
            <a:endParaRPr lang="en-US" sz="1700" dirty="0"/>
          </a:p>
        </p:txBody>
      </p:sp>
      <p:pic>
        <p:nvPicPr>
          <p:cNvPr id="6" name="Picture 5" descr="logo_sx.png"/>
          <p:cNvPicPr>
            <a:picLocks noChangeAspect="1"/>
          </p:cNvPicPr>
          <p:nvPr/>
        </p:nvPicPr>
        <p:blipFill>
          <a:blip r:embed="rId4"/>
          <a:stretch>
            <a:fillRect/>
          </a:stretch>
        </p:blipFill>
        <p:spPr>
          <a:xfrm>
            <a:off x="502920" y="7387254"/>
            <a:ext cx="1737360" cy="43086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44709" y="635437"/>
            <a:ext cx="7627382" cy="1211342"/>
          </a:xfrm>
          <a:prstGeom prst="rect">
            <a:avLst/>
          </a:prstGeom>
          <a:noFill/>
          <a:ln/>
        </p:spPr>
        <p:txBody>
          <a:bodyPr wrap="square" lIns="0" tIns="0" rIns="0" bIns="0" rtlCol="0" anchor="t"/>
          <a:lstStyle/>
          <a:p>
            <a:pPr marL="0" indent="0" algn="l">
              <a:lnSpc>
                <a:spcPts val="4750"/>
              </a:lnSpc>
              <a:buNone/>
            </a:pPr>
            <a:r>
              <a:rPr lang="en-US" sz="3800" b="1" dirty="0">
                <a:solidFill>
                  <a:srgbClr val="0A4B78"/>
                </a:solidFill>
                <a:latin typeface="Roboto Bold" pitchFamily="34" charset="0"/>
                <a:ea typeface="Roboto Bold" pitchFamily="34" charset="-122"/>
                <a:cs typeface="Roboto Bold" pitchFamily="34" charset="-120"/>
              </a:rPr>
              <a:t>Eine offene Unternehmenskultur leben</a:t>
            </a:r>
            <a:endParaRPr lang="en-US" sz="3800" dirty="0"/>
          </a:p>
        </p:txBody>
      </p:sp>
      <p:sp>
        <p:nvSpPr>
          <p:cNvPr id="4" name="Shape 1"/>
          <p:cNvSpPr/>
          <p:nvPr/>
        </p:nvSpPr>
        <p:spPr>
          <a:xfrm>
            <a:off x="6244709" y="2330172"/>
            <a:ext cx="414338" cy="414338"/>
          </a:xfrm>
          <a:prstGeom prst="roundRect">
            <a:avLst>
              <a:gd name="adj" fmla="val 18668"/>
            </a:avLst>
          </a:prstGeom>
          <a:solidFill>
            <a:srgbClr val="FFFFFF"/>
          </a:solidFill>
          <a:ln/>
          <a:effectLst>
            <a:outerShdw blurRad="45720" dist="22860" dir="13500000" algn="bl" rotWithShape="0">
              <a:srgbClr val="FFFFFF">
                <a:alpha val="70000"/>
              </a:srgbClr>
            </a:outerShdw>
          </a:effectLst>
        </p:spPr>
        <p:txBody>
          <a:bodyPr/>
          <a:lstStyle/>
          <a:p>
            <a:endParaRPr lang="de-DE"/>
          </a:p>
        </p:txBody>
      </p:sp>
      <p:pic>
        <p:nvPicPr>
          <p:cNvPr id="5" name="Image 1" descr="preencoded.png"/>
          <p:cNvPicPr>
            <a:picLocks noChangeAspect="1"/>
          </p:cNvPicPr>
          <p:nvPr/>
        </p:nvPicPr>
        <p:blipFill>
          <a:blip r:embed="rId4"/>
          <a:stretch>
            <a:fillRect/>
          </a:stretch>
        </p:blipFill>
        <p:spPr>
          <a:xfrm>
            <a:off x="6306503" y="2355652"/>
            <a:ext cx="290751" cy="363379"/>
          </a:xfrm>
          <a:prstGeom prst="rect">
            <a:avLst/>
          </a:prstGeom>
        </p:spPr>
      </p:pic>
      <p:sp>
        <p:nvSpPr>
          <p:cNvPr id="6" name="Text 2"/>
          <p:cNvSpPr/>
          <p:nvPr/>
        </p:nvSpPr>
        <p:spPr>
          <a:xfrm>
            <a:off x="6843117" y="2330172"/>
            <a:ext cx="2423160" cy="302776"/>
          </a:xfrm>
          <a:prstGeom prst="rect">
            <a:avLst/>
          </a:prstGeom>
          <a:noFill/>
          <a:ln/>
        </p:spPr>
        <p:txBody>
          <a:bodyPr wrap="none" lIns="0" tIns="0" rIns="0" bIns="0" rtlCol="0" anchor="t"/>
          <a:lstStyle/>
          <a:p>
            <a:pPr marL="0" indent="0" algn="l">
              <a:lnSpc>
                <a:spcPts val="2350"/>
              </a:lnSpc>
              <a:buNone/>
            </a:pPr>
            <a:r>
              <a:rPr lang="en-US" sz="1900" b="1" dirty="0">
                <a:solidFill>
                  <a:srgbClr val="272525"/>
                </a:solidFill>
                <a:latin typeface="Roboto Bold" pitchFamily="34" charset="0"/>
                <a:ea typeface="Roboto Bold" pitchFamily="34" charset="-122"/>
                <a:cs typeface="Roboto Bold" pitchFamily="34" charset="-120"/>
              </a:rPr>
              <a:t>Diversity aktiv fördern</a:t>
            </a:r>
            <a:endParaRPr lang="en-US" sz="1900" dirty="0"/>
          </a:p>
        </p:txBody>
      </p:sp>
      <p:sp>
        <p:nvSpPr>
          <p:cNvPr id="7" name="Text 3"/>
          <p:cNvSpPr/>
          <p:nvPr/>
        </p:nvSpPr>
        <p:spPr>
          <a:xfrm>
            <a:off x="6843117" y="2743438"/>
            <a:ext cx="3123248" cy="1768078"/>
          </a:xfrm>
          <a:prstGeom prst="rect">
            <a:avLst/>
          </a:prstGeom>
          <a:noFill/>
          <a:ln/>
        </p:spPr>
        <p:txBody>
          <a:bodyPr wrap="square" lIns="0" tIns="0" rIns="0" bIns="0" rtlCol="0" anchor="t"/>
          <a:lstStyle/>
          <a:p>
            <a:pPr marL="0" indent="0" algn="l">
              <a:lnSpc>
                <a:spcPts val="2300"/>
              </a:lnSpc>
              <a:buNone/>
            </a:pPr>
            <a:r>
              <a:rPr lang="en-US" sz="1450" dirty="0">
                <a:solidFill>
                  <a:srgbClr val="272525"/>
                </a:solidFill>
                <a:latin typeface="Arimo" pitchFamily="34" charset="0"/>
                <a:ea typeface="Arimo" pitchFamily="34" charset="-122"/>
                <a:cs typeface="Arimo" pitchFamily="34" charset="-120"/>
              </a:rPr>
              <a:t>Organisieren Sie kulturelle Themenabende und feiern Sie internationale Feiertage gemeinsam. Schaffen Sie einen Raum für Austausch und gegenseitiges Kennenlernen.</a:t>
            </a:r>
            <a:endParaRPr lang="en-US" sz="1450" dirty="0"/>
          </a:p>
        </p:txBody>
      </p:sp>
      <p:sp>
        <p:nvSpPr>
          <p:cNvPr id="8" name="Shape 4"/>
          <p:cNvSpPr/>
          <p:nvPr/>
        </p:nvSpPr>
        <p:spPr>
          <a:xfrm>
            <a:off x="10150435" y="2330172"/>
            <a:ext cx="414338" cy="414338"/>
          </a:xfrm>
          <a:prstGeom prst="roundRect">
            <a:avLst>
              <a:gd name="adj" fmla="val 18668"/>
            </a:avLst>
          </a:prstGeom>
          <a:solidFill>
            <a:srgbClr val="FFFFFF"/>
          </a:solidFill>
          <a:ln/>
          <a:effectLst>
            <a:outerShdw blurRad="45720" dist="22860" dir="13500000" algn="bl" rotWithShape="0">
              <a:srgbClr val="FFFFFF">
                <a:alpha val="70000"/>
              </a:srgbClr>
            </a:outerShdw>
          </a:effectLst>
        </p:spPr>
        <p:txBody>
          <a:bodyPr/>
          <a:lstStyle/>
          <a:p>
            <a:endParaRPr lang="de-DE"/>
          </a:p>
        </p:txBody>
      </p:sp>
      <p:pic>
        <p:nvPicPr>
          <p:cNvPr id="9" name="Image 2" descr="preencoded.png"/>
          <p:cNvPicPr>
            <a:picLocks noChangeAspect="1"/>
          </p:cNvPicPr>
          <p:nvPr/>
        </p:nvPicPr>
        <p:blipFill>
          <a:blip r:embed="rId5"/>
          <a:stretch>
            <a:fillRect/>
          </a:stretch>
        </p:blipFill>
        <p:spPr>
          <a:xfrm>
            <a:off x="10212229" y="2355652"/>
            <a:ext cx="290751" cy="363379"/>
          </a:xfrm>
          <a:prstGeom prst="rect">
            <a:avLst/>
          </a:prstGeom>
        </p:spPr>
      </p:pic>
      <p:sp>
        <p:nvSpPr>
          <p:cNvPr id="10" name="Text 5"/>
          <p:cNvSpPr/>
          <p:nvPr/>
        </p:nvSpPr>
        <p:spPr>
          <a:xfrm>
            <a:off x="10748843" y="2330172"/>
            <a:ext cx="3123248" cy="605552"/>
          </a:xfrm>
          <a:prstGeom prst="rect">
            <a:avLst/>
          </a:prstGeom>
          <a:noFill/>
          <a:ln/>
        </p:spPr>
        <p:txBody>
          <a:bodyPr wrap="square" lIns="0" tIns="0" rIns="0" bIns="0" rtlCol="0" anchor="t"/>
          <a:lstStyle/>
          <a:p>
            <a:pPr marL="0" indent="0" algn="l">
              <a:lnSpc>
                <a:spcPts val="2350"/>
              </a:lnSpc>
              <a:buNone/>
            </a:pPr>
            <a:r>
              <a:rPr lang="en-US" sz="1900" b="1" dirty="0">
                <a:solidFill>
                  <a:srgbClr val="272525"/>
                </a:solidFill>
                <a:latin typeface="Roboto Bold" pitchFamily="34" charset="0"/>
                <a:ea typeface="Roboto Bold" pitchFamily="34" charset="-122"/>
                <a:cs typeface="Roboto Bold" pitchFamily="34" charset="-120"/>
              </a:rPr>
              <a:t>Interkulturelle Trainings durchführen</a:t>
            </a:r>
            <a:endParaRPr lang="en-US" sz="1900" dirty="0"/>
          </a:p>
        </p:txBody>
      </p:sp>
      <p:sp>
        <p:nvSpPr>
          <p:cNvPr id="11" name="Text 6"/>
          <p:cNvSpPr/>
          <p:nvPr/>
        </p:nvSpPr>
        <p:spPr>
          <a:xfrm>
            <a:off x="10748843" y="3046214"/>
            <a:ext cx="3123248" cy="1768078"/>
          </a:xfrm>
          <a:prstGeom prst="rect">
            <a:avLst/>
          </a:prstGeom>
          <a:noFill/>
          <a:ln/>
        </p:spPr>
        <p:txBody>
          <a:bodyPr wrap="square" lIns="0" tIns="0" rIns="0" bIns="0" rtlCol="0" anchor="t"/>
          <a:lstStyle/>
          <a:p>
            <a:pPr marL="0" indent="0" algn="l">
              <a:lnSpc>
                <a:spcPts val="2300"/>
              </a:lnSpc>
              <a:buNone/>
            </a:pPr>
            <a:r>
              <a:rPr lang="en-US" sz="1450" dirty="0">
                <a:solidFill>
                  <a:srgbClr val="272525"/>
                </a:solidFill>
                <a:latin typeface="Arimo" pitchFamily="34" charset="0"/>
                <a:ea typeface="Arimo" pitchFamily="34" charset="-122"/>
                <a:cs typeface="Arimo" pitchFamily="34" charset="-120"/>
              </a:rPr>
              <a:t>Sensibilisieren Sie Ihr Team für kulturelle Unterschiede in Kommunikation, Arbeitsweisen und Erwartungen. Dies beugt Missverständnissen vor und fördert das gegenseitige Verständnis.</a:t>
            </a:r>
            <a:endParaRPr lang="en-US" sz="1450" dirty="0"/>
          </a:p>
        </p:txBody>
      </p:sp>
      <p:sp>
        <p:nvSpPr>
          <p:cNvPr id="12" name="Shape 7"/>
          <p:cNvSpPr/>
          <p:nvPr/>
        </p:nvSpPr>
        <p:spPr>
          <a:xfrm>
            <a:off x="6244709" y="5205532"/>
            <a:ext cx="414338" cy="414338"/>
          </a:xfrm>
          <a:prstGeom prst="roundRect">
            <a:avLst>
              <a:gd name="adj" fmla="val 18668"/>
            </a:avLst>
          </a:prstGeom>
          <a:solidFill>
            <a:srgbClr val="FFFFFF"/>
          </a:solidFill>
          <a:ln/>
          <a:effectLst>
            <a:outerShdw blurRad="45720" dist="22860" dir="13500000" algn="bl" rotWithShape="0">
              <a:srgbClr val="FFFFFF">
                <a:alpha val="70000"/>
              </a:srgbClr>
            </a:outerShdw>
          </a:effectLst>
        </p:spPr>
        <p:txBody>
          <a:bodyPr/>
          <a:lstStyle/>
          <a:p>
            <a:endParaRPr lang="de-DE"/>
          </a:p>
        </p:txBody>
      </p:sp>
      <p:pic>
        <p:nvPicPr>
          <p:cNvPr id="13" name="Image 3" descr="preencoded.png"/>
          <p:cNvPicPr>
            <a:picLocks noChangeAspect="1"/>
          </p:cNvPicPr>
          <p:nvPr/>
        </p:nvPicPr>
        <p:blipFill>
          <a:blip r:embed="rId6"/>
          <a:stretch>
            <a:fillRect/>
          </a:stretch>
        </p:blipFill>
        <p:spPr>
          <a:xfrm>
            <a:off x="6306503" y="5231011"/>
            <a:ext cx="290751" cy="363379"/>
          </a:xfrm>
          <a:prstGeom prst="rect">
            <a:avLst/>
          </a:prstGeom>
        </p:spPr>
      </p:pic>
      <p:sp>
        <p:nvSpPr>
          <p:cNvPr id="14" name="Text 8"/>
          <p:cNvSpPr/>
          <p:nvPr/>
        </p:nvSpPr>
        <p:spPr>
          <a:xfrm>
            <a:off x="6843117" y="5205532"/>
            <a:ext cx="4302800" cy="302776"/>
          </a:xfrm>
          <a:prstGeom prst="rect">
            <a:avLst/>
          </a:prstGeom>
          <a:noFill/>
          <a:ln/>
        </p:spPr>
        <p:txBody>
          <a:bodyPr wrap="none" lIns="0" tIns="0" rIns="0" bIns="0" rtlCol="0" anchor="t"/>
          <a:lstStyle/>
          <a:p>
            <a:pPr marL="0" indent="0" algn="l">
              <a:lnSpc>
                <a:spcPts val="2350"/>
              </a:lnSpc>
              <a:buNone/>
            </a:pPr>
            <a:r>
              <a:rPr lang="en-US" sz="1900" b="1" dirty="0">
                <a:solidFill>
                  <a:srgbClr val="272525"/>
                </a:solidFill>
                <a:latin typeface="Roboto Bold" pitchFamily="34" charset="0"/>
                <a:ea typeface="Roboto Bold" pitchFamily="34" charset="-122"/>
                <a:cs typeface="Roboto Bold" pitchFamily="34" charset="-120"/>
              </a:rPr>
              <a:t>Bedürfnisse individuell berücksichtigen</a:t>
            </a:r>
            <a:endParaRPr lang="en-US" sz="1900" dirty="0"/>
          </a:p>
        </p:txBody>
      </p:sp>
      <p:sp>
        <p:nvSpPr>
          <p:cNvPr id="15" name="Text 9"/>
          <p:cNvSpPr/>
          <p:nvPr/>
        </p:nvSpPr>
        <p:spPr>
          <a:xfrm>
            <a:off x="6843117" y="5618798"/>
            <a:ext cx="7028974" cy="884039"/>
          </a:xfrm>
          <a:prstGeom prst="rect">
            <a:avLst/>
          </a:prstGeom>
          <a:noFill/>
          <a:ln/>
        </p:spPr>
        <p:txBody>
          <a:bodyPr wrap="square" lIns="0" tIns="0" rIns="0" bIns="0" rtlCol="0" anchor="t"/>
          <a:lstStyle/>
          <a:p>
            <a:pPr marL="0" indent="0" algn="l">
              <a:lnSpc>
                <a:spcPts val="2300"/>
              </a:lnSpc>
              <a:buNone/>
            </a:pPr>
            <a:r>
              <a:rPr lang="en-US" sz="1450" dirty="0">
                <a:solidFill>
                  <a:srgbClr val="272525"/>
                </a:solidFill>
                <a:latin typeface="Arimo" pitchFamily="34" charset="0"/>
                <a:ea typeface="Arimo" pitchFamily="34" charset="-122"/>
                <a:cs typeface="Arimo" pitchFamily="34" charset="-120"/>
              </a:rPr>
              <a:t>Beziehen Sie unterschiedliche kulturelle Hintergründe in Ihre Arbeitsorganisation mit ein, etwa bei der Urlaubsplanung für religiöse Feiertage oder bei der Gestaltung von Team-Events.</a:t>
            </a:r>
            <a:endParaRPr lang="en-US" sz="1450" dirty="0"/>
          </a:p>
        </p:txBody>
      </p:sp>
      <p:sp>
        <p:nvSpPr>
          <p:cNvPr id="16" name="Text 10"/>
          <p:cNvSpPr/>
          <p:nvPr/>
        </p:nvSpPr>
        <p:spPr>
          <a:xfrm>
            <a:off x="6244709" y="6710005"/>
            <a:ext cx="7627382" cy="884039"/>
          </a:xfrm>
          <a:prstGeom prst="rect">
            <a:avLst/>
          </a:prstGeom>
          <a:noFill/>
          <a:ln/>
        </p:spPr>
        <p:txBody>
          <a:bodyPr wrap="square" lIns="0" tIns="0" rIns="0" bIns="0" rtlCol="0" anchor="t"/>
          <a:lstStyle/>
          <a:p>
            <a:pPr marL="0" indent="0" algn="l">
              <a:lnSpc>
                <a:spcPts val="2300"/>
              </a:lnSpc>
              <a:buNone/>
            </a:pPr>
            <a:r>
              <a:rPr lang="en-US" sz="1450" dirty="0">
                <a:solidFill>
                  <a:srgbClr val="272525"/>
                </a:solidFill>
                <a:latin typeface="Arimo" pitchFamily="34" charset="0"/>
                <a:ea typeface="Arimo" pitchFamily="34" charset="-122"/>
                <a:cs typeface="Arimo" pitchFamily="34" charset="-120"/>
              </a:rPr>
              <a:t>Eine inklusive Unternehmenskultur entsteht nicht über Nacht – sie erfordert kontinuierliche Aufmerksamkeit und das Engagement aller Beteiligten. Der Aufwand lohnt sich jedoch, denn vielfältige Teams treffen nachweislich bessere Entscheidungen und sind innovativer.</a:t>
            </a:r>
            <a:endParaRPr lang="en-US" sz="1450" dirty="0"/>
          </a:p>
        </p:txBody>
      </p:sp>
      <p:pic>
        <p:nvPicPr>
          <p:cNvPr id="17" name="Image 4" descr="preencoded.png"/>
          <p:cNvPicPr>
            <a:picLocks noChangeAspect="1"/>
          </p:cNvPicPr>
          <p:nvPr/>
        </p:nvPicPr>
        <p:blipFill>
          <a:blip r:embed="rId7"/>
          <a:stretch>
            <a:fillRect/>
          </a:stretch>
        </p:blipFill>
        <p:spPr>
          <a:xfrm>
            <a:off x="13247965" y="228600"/>
            <a:ext cx="1153835" cy="403741"/>
          </a:xfrm>
          <a:prstGeom prst="rect">
            <a:avLst/>
          </a:prstGeom>
        </p:spPr>
      </p:pic>
      <p:pic>
        <p:nvPicPr>
          <p:cNvPr id="18" name="Picture 17" descr="logo_sx.png"/>
          <p:cNvPicPr>
            <a:picLocks noChangeAspect="1"/>
          </p:cNvPicPr>
          <p:nvPr/>
        </p:nvPicPr>
        <p:blipFill>
          <a:blip r:embed="rId8"/>
          <a:stretch>
            <a:fillRect/>
          </a:stretch>
        </p:blipFill>
        <p:spPr>
          <a:xfrm>
            <a:off x="12390119" y="7387254"/>
            <a:ext cx="1737360" cy="43086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58309" y="660083"/>
            <a:ext cx="9468326" cy="676989"/>
          </a:xfrm>
          <a:prstGeom prst="rect">
            <a:avLst/>
          </a:prstGeom>
          <a:noFill/>
          <a:ln/>
        </p:spPr>
        <p:txBody>
          <a:bodyPr wrap="none" lIns="0" tIns="0" rIns="0" bIns="0" rtlCol="0" anchor="t"/>
          <a:lstStyle/>
          <a:p>
            <a:pPr marL="0" indent="0" algn="l">
              <a:lnSpc>
                <a:spcPts val="5300"/>
              </a:lnSpc>
              <a:buNone/>
            </a:pPr>
            <a:r>
              <a:rPr lang="en-US" sz="4250" b="1" dirty="0">
                <a:solidFill>
                  <a:srgbClr val="0A4B78"/>
                </a:solidFill>
                <a:latin typeface="Roboto Bold" pitchFamily="34" charset="0"/>
                <a:ea typeface="Roboto Bold" pitchFamily="34" charset="-122"/>
                <a:cs typeface="Roboto Bold" pitchFamily="34" charset="-120"/>
              </a:rPr>
              <a:t>Sprachliche und digitale Unterstützung</a:t>
            </a:r>
            <a:endParaRPr lang="en-US" sz="4250" dirty="0"/>
          </a:p>
        </p:txBody>
      </p:sp>
      <p:pic>
        <p:nvPicPr>
          <p:cNvPr id="3" name="Image 0" descr="preencoded.png"/>
          <p:cNvPicPr>
            <a:picLocks noChangeAspect="1"/>
          </p:cNvPicPr>
          <p:nvPr/>
        </p:nvPicPr>
        <p:blipFill>
          <a:blip r:embed="rId3"/>
          <a:stretch>
            <a:fillRect/>
          </a:stretch>
        </p:blipFill>
        <p:spPr>
          <a:xfrm>
            <a:off x="2954774" y="1748671"/>
            <a:ext cx="2163723" cy="1202769"/>
          </a:xfrm>
          <a:prstGeom prst="rect">
            <a:avLst/>
          </a:prstGeom>
        </p:spPr>
      </p:pic>
      <p:pic>
        <p:nvPicPr>
          <p:cNvPr id="4" name="Image 1" descr="preencoded.png"/>
          <p:cNvPicPr>
            <a:picLocks noChangeAspect="1"/>
          </p:cNvPicPr>
          <p:nvPr/>
        </p:nvPicPr>
        <p:blipFill>
          <a:blip r:embed="rId4"/>
          <a:stretch>
            <a:fillRect/>
          </a:stretch>
        </p:blipFill>
        <p:spPr>
          <a:xfrm>
            <a:off x="3891796" y="2318742"/>
            <a:ext cx="289441" cy="361712"/>
          </a:xfrm>
          <a:prstGeom prst="rect">
            <a:avLst/>
          </a:prstGeom>
        </p:spPr>
      </p:pic>
      <p:sp>
        <p:nvSpPr>
          <p:cNvPr id="5" name="Text 1"/>
          <p:cNvSpPr/>
          <p:nvPr/>
        </p:nvSpPr>
        <p:spPr>
          <a:xfrm>
            <a:off x="5324237" y="1954411"/>
            <a:ext cx="3836194" cy="338495"/>
          </a:xfrm>
          <a:prstGeom prst="rect">
            <a:avLst/>
          </a:prstGeom>
          <a:noFill/>
          <a:ln/>
        </p:spPr>
        <p:txBody>
          <a:bodyPr wrap="none" lIns="0" tIns="0" rIns="0" bIns="0" rtlCol="0" anchor="t"/>
          <a:lstStyle/>
          <a:p>
            <a:pPr marL="0" indent="0" algn="l">
              <a:lnSpc>
                <a:spcPts val="2650"/>
              </a:lnSpc>
              <a:buNone/>
            </a:pPr>
            <a:r>
              <a:rPr lang="en-US" sz="2100" b="1" dirty="0">
                <a:solidFill>
                  <a:srgbClr val="272525"/>
                </a:solidFill>
                <a:latin typeface="Roboto Bold" pitchFamily="34" charset="0"/>
                <a:ea typeface="Roboto Bold" pitchFamily="34" charset="-122"/>
                <a:cs typeface="Roboto Bold" pitchFamily="34" charset="-120"/>
              </a:rPr>
              <a:t>Berufsbegleitende Sprachkurse</a:t>
            </a:r>
            <a:endParaRPr lang="en-US" sz="2100" dirty="0"/>
          </a:p>
        </p:txBody>
      </p:sp>
      <p:sp>
        <p:nvSpPr>
          <p:cNvPr id="6" name="Text 2"/>
          <p:cNvSpPr/>
          <p:nvPr/>
        </p:nvSpPr>
        <p:spPr>
          <a:xfrm>
            <a:off x="5324237" y="2416373"/>
            <a:ext cx="3836194" cy="329327"/>
          </a:xfrm>
          <a:prstGeom prst="rect">
            <a:avLst/>
          </a:prstGeom>
          <a:noFill/>
          <a:ln/>
        </p:spPr>
        <p:txBody>
          <a:bodyPr wrap="none" lIns="0" tIns="0" rIns="0" bIns="0" rtlCol="0" anchor="t"/>
          <a:lstStyle/>
          <a:p>
            <a:pPr marL="0" indent="0" algn="l">
              <a:lnSpc>
                <a:spcPts val="2550"/>
              </a:lnSpc>
              <a:buNone/>
            </a:pPr>
            <a:r>
              <a:rPr lang="en-US" sz="1600" dirty="0">
                <a:solidFill>
                  <a:srgbClr val="272525"/>
                </a:solidFill>
                <a:latin typeface="Arimo" pitchFamily="34" charset="0"/>
                <a:ea typeface="Arimo" pitchFamily="34" charset="-122"/>
                <a:cs typeface="Arimo" pitchFamily="34" charset="-120"/>
              </a:rPr>
              <a:t>Für fortgeschrittene Fachkommunikation</a:t>
            </a:r>
            <a:endParaRPr lang="en-US" sz="1600" dirty="0"/>
          </a:p>
        </p:txBody>
      </p:sp>
      <p:sp>
        <p:nvSpPr>
          <p:cNvPr id="7" name="Shape 3"/>
          <p:cNvSpPr/>
          <p:nvPr/>
        </p:nvSpPr>
        <p:spPr>
          <a:xfrm>
            <a:off x="5169932" y="2967633"/>
            <a:ext cx="8650724" cy="11430"/>
          </a:xfrm>
          <a:prstGeom prst="roundRect">
            <a:avLst>
              <a:gd name="adj" fmla="val 756327"/>
            </a:avLst>
          </a:prstGeom>
          <a:solidFill>
            <a:srgbClr val="D8D4D4"/>
          </a:solidFill>
          <a:ln/>
        </p:spPr>
        <p:txBody>
          <a:bodyPr/>
          <a:lstStyle/>
          <a:p>
            <a:endParaRPr lang="de-DE"/>
          </a:p>
        </p:txBody>
      </p:sp>
      <p:pic>
        <p:nvPicPr>
          <p:cNvPr id="8" name="Image 2" descr="preencoded.png"/>
          <p:cNvPicPr>
            <a:picLocks noChangeAspect="1"/>
          </p:cNvPicPr>
          <p:nvPr/>
        </p:nvPicPr>
        <p:blipFill>
          <a:blip r:embed="rId5"/>
          <a:stretch>
            <a:fillRect/>
          </a:stretch>
        </p:blipFill>
        <p:spPr>
          <a:xfrm>
            <a:off x="1872972" y="3002875"/>
            <a:ext cx="4327446" cy="1202769"/>
          </a:xfrm>
          <a:prstGeom prst="rect">
            <a:avLst/>
          </a:prstGeom>
        </p:spPr>
      </p:pic>
      <p:pic>
        <p:nvPicPr>
          <p:cNvPr id="9" name="Image 3" descr="preencoded.png"/>
          <p:cNvPicPr>
            <a:picLocks noChangeAspect="1"/>
          </p:cNvPicPr>
          <p:nvPr/>
        </p:nvPicPr>
        <p:blipFill>
          <a:blip r:embed="rId6"/>
          <a:stretch>
            <a:fillRect/>
          </a:stretch>
        </p:blipFill>
        <p:spPr>
          <a:xfrm>
            <a:off x="3891915" y="3423404"/>
            <a:ext cx="289441" cy="361712"/>
          </a:xfrm>
          <a:prstGeom prst="rect">
            <a:avLst/>
          </a:prstGeom>
        </p:spPr>
      </p:pic>
      <p:sp>
        <p:nvSpPr>
          <p:cNvPr id="10" name="Text 4"/>
          <p:cNvSpPr/>
          <p:nvPr/>
        </p:nvSpPr>
        <p:spPr>
          <a:xfrm>
            <a:off x="6406158" y="3208615"/>
            <a:ext cx="2653070" cy="338495"/>
          </a:xfrm>
          <a:prstGeom prst="rect">
            <a:avLst/>
          </a:prstGeom>
          <a:noFill/>
          <a:ln/>
        </p:spPr>
        <p:txBody>
          <a:bodyPr wrap="none" lIns="0" tIns="0" rIns="0" bIns="0" rtlCol="0" anchor="t"/>
          <a:lstStyle/>
          <a:p>
            <a:pPr marL="0" indent="0" algn="l">
              <a:lnSpc>
                <a:spcPts val="2650"/>
              </a:lnSpc>
              <a:buNone/>
            </a:pPr>
            <a:r>
              <a:rPr lang="en-US" sz="2100" b="1" dirty="0">
                <a:solidFill>
                  <a:srgbClr val="272525"/>
                </a:solidFill>
                <a:latin typeface="Roboto Bold" pitchFamily="34" charset="0"/>
                <a:ea typeface="Roboto Bold" pitchFamily="34" charset="-122"/>
                <a:cs typeface="Roboto Bold" pitchFamily="34" charset="-120"/>
              </a:rPr>
              <a:t>Digitale Lernmodule</a:t>
            </a:r>
            <a:endParaRPr lang="en-US" sz="2100" dirty="0"/>
          </a:p>
        </p:txBody>
      </p:sp>
      <p:sp>
        <p:nvSpPr>
          <p:cNvPr id="11" name="Text 5"/>
          <p:cNvSpPr/>
          <p:nvPr/>
        </p:nvSpPr>
        <p:spPr>
          <a:xfrm>
            <a:off x="6406158" y="3670578"/>
            <a:ext cx="2653070" cy="329327"/>
          </a:xfrm>
          <a:prstGeom prst="rect">
            <a:avLst/>
          </a:prstGeom>
          <a:noFill/>
          <a:ln/>
        </p:spPr>
        <p:txBody>
          <a:bodyPr wrap="none" lIns="0" tIns="0" rIns="0" bIns="0" rtlCol="0" anchor="t"/>
          <a:lstStyle/>
          <a:p>
            <a:pPr marL="0" indent="0" algn="l">
              <a:lnSpc>
                <a:spcPts val="2550"/>
              </a:lnSpc>
              <a:buNone/>
            </a:pPr>
            <a:r>
              <a:rPr lang="en-US" sz="1600" dirty="0">
                <a:solidFill>
                  <a:srgbClr val="272525"/>
                </a:solidFill>
                <a:latin typeface="Arimo" pitchFamily="34" charset="0"/>
                <a:ea typeface="Arimo" pitchFamily="34" charset="-122"/>
                <a:cs typeface="Arimo" pitchFamily="34" charset="-120"/>
              </a:rPr>
              <a:t>Mehrsprachige Fachtrainings</a:t>
            </a:r>
            <a:endParaRPr lang="en-US" sz="1600" dirty="0"/>
          </a:p>
        </p:txBody>
      </p:sp>
      <p:sp>
        <p:nvSpPr>
          <p:cNvPr id="12" name="Shape 6"/>
          <p:cNvSpPr/>
          <p:nvPr/>
        </p:nvSpPr>
        <p:spPr>
          <a:xfrm>
            <a:off x="6251853" y="4221837"/>
            <a:ext cx="7568803" cy="11430"/>
          </a:xfrm>
          <a:prstGeom prst="roundRect">
            <a:avLst>
              <a:gd name="adj" fmla="val 756327"/>
            </a:avLst>
          </a:prstGeom>
          <a:solidFill>
            <a:srgbClr val="D8D4D4"/>
          </a:solidFill>
          <a:ln/>
        </p:spPr>
        <p:txBody>
          <a:bodyPr/>
          <a:lstStyle/>
          <a:p>
            <a:endParaRPr lang="de-DE"/>
          </a:p>
        </p:txBody>
      </p:sp>
      <p:pic>
        <p:nvPicPr>
          <p:cNvPr id="13" name="Image 4" descr="preencoded.png"/>
          <p:cNvPicPr>
            <a:picLocks noChangeAspect="1"/>
          </p:cNvPicPr>
          <p:nvPr/>
        </p:nvPicPr>
        <p:blipFill>
          <a:blip r:embed="rId7"/>
          <a:stretch>
            <a:fillRect/>
          </a:stretch>
        </p:blipFill>
        <p:spPr>
          <a:xfrm>
            <a:off x="791051" y="4257080"/>
            <a:ext cx="6491288" cy="1202769"/>
          </a:xfrm>
          <a:prstGeom prst="rect">
            <a:avLst/>
          </a:prstGeom>
        </p:spPr>
      </p:pic>
      <p:pic>
        <p:nvPicPr>
          <p:cNvPr id="14" name="Image 5" descr="preencoded.png"/>
          <p:cNvPicPr>
            <a:picLocks noChangeAspect="1"/>
          </p:cNvPicPr>
          <p:nvPr/>
        </p:nvPicPr>
        <p:blipFill>
          <a:blip r:embed="rId8"/>
          <a:stretch>
            <a:fillRect/>
          </a:stretch>
        </p:blipFill>
        <p:spPr>
          <a:xfrm>
            <a:off x="3891915" y="4677608"/>
            <a:ext cx="289441" cy="361712"/>
          </a:xfrm>
          <a:prstGeom prst="rect">
            <a:avLst/>
          </a:prstGeom>
        </p:spPr>
      </p:pic>
      <p:sp>
        <p:nvSpPr>
          <p:cNvPr id="15" name="Text 7"/>
          <p:cNvSpPr/>
          <p:nvPr/>
        </p:nvSpPr>
        <p:spPr>
          <a:xfrm>
            <a:off x="7488079" y="4462820"/>
            <a:ext cx="4104323" cy="338495"/>
          </a:xfrm>
          <a:prstGeom prst="rect">
            <a:avLst/>
          </a:prstGeom>
          <a:noFill/>
          <a:ln/>
        </p:spPr>
        <p:txBody>
          <a:bodyPr wrap="none" lIns="0" tIns="0" rIns="0" bIns="0" rtlCol="0" anchor="t"/>
          <a:lstStyle/>
          <a:p>
            <a:pPr marL="0" indent="0" algn="l">
              <a:lnSpc>
                <a:spcPts val="2650"/>
              </a:lnSpc>
              <a:buNone/>
            </a:pPr>
            <a:r>
              <a:rPr lang="en-US" sz="2100" b="1" dirty="0">
                <a:solidFill>
                  <a:srgbClr val="272525"/>
                </a:solidFill>
                <a:latin typeface="Roboto Bold" pitchFamily="34" charset="0"/>
                <a:ea typeface="Roboto Bold" pitchFamily="34" charset="-122"/>
                <a:cs typeface="Roboto Bold" pitchFamily="34" charset="-120"/>
              </a:rPr>
              <a:t>Grundlegende Deutschkenntnisse</a:t>
            </a:r>
            <a:endParaRPr lang="en-US" sz="2100" dirty="0"/>
          </a:p>
        </p:txBody>
      </p:sp>
      <p:sp>
        <p:nvSpPr>
          <p:cNvPr id="16" name="Text 8"/>
          <p:cNvSpPr/>
          <p:nvPr/>
        </p:nvSpPr>
        <p:spPr>
          <a:xfrm>
            <a:off x="7488079" y="4924782"/>
            <a:ext cx="4391501" cy="329327"/>
          </a:xfrm>
          <a:prstGeom prst="rect">
            <a:avLst/>
          </a:prstGeom>
          <a:noFill/>
          <a:ln/>
        </p:spPr>
        <p:txBody>
          <a:bodyPr wrap="none" lIns="0" tIns="0" rIns="0" bIns="0" rtlCol="0" anchor="t"/>
          <a:lstStyle/>
          <a:p>
            <a:pPr marL="0" indent="0" algn="l">
              <a:lnSpc>
                <a:spcPts val="2550"/>
              </a:lnSpc>
              <a:buNone/>
            </a:pPr>
            <a:r>
              <a:rPr lang="en-US" sz="1600" dirty="0">
                <a:solidFill>
                  <a:srgbClr val="272525"/>
                </a:solidFill>
                <a:latin typeface="Arimo" pitchFamily="34" charset="0"/>
                <a:ea typeface="Arimo" pitchFamily="34" charset="-122"/>
                <a:cs typeface="Arimo" pitchFamily="34" charset="-120"/>
              </a:rPr>
              <a:t>Für Alltagskommunikation und Notfallsituationen</a:t>
            </a:r>
            <a:endParaRPr lang="en-US" sz="1600" dirty="0"/>
          </a:p>
        </p:txBody>
      </p:sp>
      <p:sp>
        <p:nvSpPr>
          <p:cNvPr id="17" name="Text 9"/>
          <p:cNvSpPr/>
          <p:nvPr/>
        </p:nvSpPr>
        <p:spPr>
          <a:xfrm>
            <a:off x="758309" y="5691307"/>
            <a:ext cx="13113782" cy="987981"/>
          </a:xfrm>
          <a:prstGeom prst="rect">
            <a:avLst/>
          </a:prstGeom>
          <a:noFill/>
          <a:ln/>
        </p:spPr>
        <p:txBody>
          <a:bodyPr wrap="square" lIns="0" tIns="0" rIns="0" bIns="0" rtlCol="0" anchor="t"/>
          <a:lstStyle/>
          <a:p>
            <a:pPr marL="0" indent="0" algn="l">
              <a:lnSpc>
                <a:spcPts val="2550"/>
              </a:lnSpc>
              <a:buNone/>
            </a:pPr>
            <a:r>
              <a:rPr lang="en-US" sz="1600" dirty="0">
                <a:solidFill>
                  <a:srgbClr val="272525"/>
                </a:solidFill>
                <a:latin typeface="Arimo" pitchFamily="34" charset="0"/>
                <a:ea typeface="Arimo" pitchFamily="34" charset="-122"/>
                <a:cs typeface="Arimo" pitchFamily="34" charset="-120"/>
              </a:rPr>
              <a:t>Ausreichende Sprachkenntnisse sind besonders in kritischen Arbeitssituationen unerlässlich. Wenn internationale Fachkräfte in Notsituationen keine klaren Anweisungen geben oder verstehen können, führt dies zu Unsicherheit im gesamten Team. Investieren Sie daher in spezifische Sprachförderung.</a:t>
            </a:r>
            <a:endParaRPr lang="en-US" sz="1600" dirty="0"/>
          </a:p>
        </p:txBody>
      </p:sp>
      <p:sp>
        <p:nvSpPr>
          <p:cNvPr id="18" name="Text 10"/>
          <p:cNvSpPr/>
          <p:nvPr/>
        </p:nvSpPr>
        <p:spPr>
          <a:xfrm>
            <a:off x="758309" y="6910745"/>
            <a:ext cx="13113782" cy="658654"/>
          </a:xfrm>
          <a:prstGeom prst="rect">
            <a:avLst/>
          </a:prstGeom>
          <a:noFill/>
          <a:ln/>
        </p:spPr>
        <p:txBody>
          <a:bodyPr wrap="square" lIns="0" tIns="0" rIns="0" bIns="0" rtlCol="0" anchor="t"/>
          <a:lstStyle/>
          <a:p>
            <a:pPr marL="0" indent="0" algn="l">
              <a:lnSpc>
                <a:spcPts val="2550"/>
              </a:lnSpc>
              <a:buNone/>
            </a:pPr>
            <a:r>
              <a:rPr lang="en-US" sz="1600" dirty="0">
                <a:solidFill>
                  <a:srgbClr val="272525"/>
                </a:solidFill>
                <a:latin typeface="Arimo" pitchFamily="34" charset="0"/>
                <a:ea typeface="Arimo" pitchFamily="34" charset="-122"/>
                <a:cs typeface="Arimo" pitchFamily="34" charset="-120"/>
              </a:rPr>
              <a:t>Digitale Tools wie mehrsprachige Lernplattformen erleichtern den fachlichen Einstieg und bauen Sprachbarrieren systematisch ab. Solche Programme ermöglichen es neuen Mitarbeitenden, in ihrem eigenen Tempo Fachvokabular zu erlernen.</a:t>
            </a:r>
            <a:endParaRPr lang="en-US" sz="1600" dirty="0"/>
          </a:p>
        </p:txBody>
      </p:sp>
      <p:pic>
        <p:nvPicPr>
          <p:cNvPr id="19" name="Image 6" descr="preencoded.png"/>
          <p:cNvPicPr>
            <a:picLocks noChangeAspect="1"/>
          </p:cNvPicPr>
          <p:nvPr/>
        </p:nvPicPr>
        <p:blipFill>
          <a:blip r:embed="rId9"/>
          <a:stretch>
            <a:fillRect/>
          </a:stretch>
        </p:blipFill>
        <p:spPr>
          <a:xfrm>
            <a:off x="13247965" y="228600"/>
            <a:ext cx="1153835" cy="403741"/>
          </a:xfrm>
          <a:prstGeom prst="rect">
            <a:avLst/>
          </a:prstGeom>
        </p:spPr>
      </p:pic>
      <p:pic>
        <p:nvPicPr>
          <p:cNvPr id="20" name="Picture 19" descr="logo_sx.png"/>
          <p:cNvPicPr>
            <a:picLocks noChangeAspect="1"/>
          </p:cNvPicPr>
          <p:nvPr/>
        </p:nvPicPr>
        <p:blipFill>
          <a:blip r:embed="rId10"/>
          <a:stretch>
            <a:fillRect/>
          </a:stretch>
        </p:blipFill>
        <p:spPr>
          <a:xfrm>
            <a:off x="12390119" y="7387254"/>
            <a:ext cx="1737360" cy="43086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58309" y="1248370"/>
            <a:ext cx="6845379" cy="712708"/>
          </a:xfrm>
          <a:prstGeom prst="rect">
            <a:avLst/>
          </a:prstGeom>
          <a:noFill/>
          <a:ln/>
        </p:spPr>
        <p:txBody>
          <a:bodyPr wrap="none" lIns="0" tIns="0" rIns="0" bIns="0" rtlCol="0" anchor="t"/>
          <a:lstStyle/>
          <a:p>
            <a:pPr marL="0" indent="0" algn="l">
              <a:lnSpc>
                <a:spcPts val="5600"/>
              </a:lnSpc>
              <a:buNone/>
            </a:pPr>
            <a:r>
              <a:rPr lang="en-US" sz="4450" b="1" dirty="0">
                <a:solidFill>
                  <a:srgbClr val="0A4B78"/>
                </a:solidFill>
                <a:latin typeface="Roboto Bold" pitchFamily="34" charset="0"/>
                <a:ea typeface="Roboto Bold" pitchFamily="34" charset="-122"/>
                <a:cs typeface="Roboto Bold" pitchFamily="34" charset="-120"/>
              </a:rPr>
              <a:t>Soziale Integration fördern</a:t>
            </a:r>
            <a:endParaRPr lang="en-US" sz="4450" dirty="0"/>
          </a:p>
        </p:txBody>
      </p:sp>
      <p:sp>
        <p:nvSpPr>
          <p:cNvPr id="3" name="Text 1"/>
          <p:cNvSpPr/>
          <p:nvPr/>
        </p:nvSpPr>
        <p:spPr>
          <a:xfrm>
            <a:off x="758309" y="2502575"/>
            <a:ext cx="2939177" cy="356235"/>
          </a:xfrm>
          <a:prstGeom prst="rect">
            <a:avLst/>
          </a:prstGeom>
          <a:noFill/>
          <a:ln/>
        </p:spPr>
        <p:txBody>
          <a:bodyPr wrap="none" lIns="0" tIns="0" rIns="0" bIns="0" rtlCol="0" anchor="t"/>
          <a:lstStyle/>
          <a:p>
            <a:pPr marL="0" indent="0" algn="l">
              <a:lnSpc>
                <a:spcPts val="2800"/>
              </a:lnSpc>
              <a:buNone/>
            </a:pPr>
            <a:r>
              <a:rPr lang="en-US" sz="2200" b="1" dirty="0">
                <a:solidFill>
                  <a:srgbClr val="0A4B78"/>
                </a:solidFill>
                <a:latin typeface="Roboto Bold" pitchFamily="34" charset="0"/>
                <a:ea typeface="Roboto Bold" pitchFamily="34" charset="-122"/>
                <a:cs typeface="Roboto Bold" pitchFamily="34" charset="-120"/>
              </a:rPr>
              <a:t>Mentoring-Programme</a:t>
            </a:r>
            <a:endParaRPr lang="en-US" sz="2200" dirty="0"/>
          </a:p>
        </p:txBody>
      </p:sp>
      <p:sp>
        <p:nvSpPr>
          <p:cNvPr id="4" name="Text 2"/>
          <p:cNvSpPr/>
          <p:nvPr/>
        </p:nvSpPr>
        <p:spPr>
          <a:xfrm>
            <a:off x="758309" y="3075384"/>
            <a:ext cx="4018359" cy="2773680"/>
          </a:xfrm>
          <a:prstGeom prst="rect">
            <a:avLst/>
          </a:prstGeom>
          <a:noFill/>
          <a:ln/>
        </p:spPr>
        <p:txBody>
          <a:bodyPr wrap="square" lIns="0" tIns="0" rIns="0" bIns="0" rtlCol="0" anchor="t"/>
          <a:lstStyle/>
          <a:p>
            <a:pPr marL="0" indent="0" algn="l">
              <a:lnSpc>
                <a:spcPts val="2700"/>
              </a:lnSpc>
              <a:buNone/>
            </a:pPr>
            <a:r>
              <a:rPr lang="en-US" sz="1700" dirty="0">
                <a:solidFill>
                  <a:srgbClr val="272525"/>
                </a:solidFill>
                <a:latin typeface="Arimo" pitchFamily="34" charset="0"/>
                <a:ea typeface="Arimo" pitchFamily="34" charset="-122"/>
                <a:cs typeface="Arimo" pitchFamily="34" charset="-120"/>
              </a:rPr>
              <a:t>Etablieren Sie ein strukturiertes Buddy-System, bei dem erfahrene Kolleginnen und Kollegen als persönliche Ansprechpartner fungieren. Diese Mentoren sollten idealerweise interkulturell geschult sein und sowohl bei beruflichen als auch bei Alltagsfragen unterstützen können.</a:t>
            </a:r>
            <a:endParaRPr lang="en-US" sz="1700" dirty="0"/>
          </a:p>
        </p:txBody>
      </p:sp>
      <p:sp>
        <p:nvSpPr>
          <p:cNvPr id="5" name="Text 3"/>
          <p:cNvSpPr/>
          <p:nvPr/>
        </p:nvSpPr>
        <p:spPr>
          <a:xfrm>
            <a:off x="5312926" y="2502575"/>
            <a:ext cx="2850713" cy="356235"/>
          </a:xfrm>
          <a:prstGeom prst="rect">
            <a:avLst/>
          </a:prstGeom>
          <a:noFill/>
          <a:ln/>
        </p:spPr>
        <p:txBody>
          <a:bodyPr wrap="none" lIns="0" tIns="0" rIns="0" bIns="0" rtlCol="0" anchor="t"/>
          <a:lstStyle/>
          <a:p>
            <a:pPr marL="0" indent="0" algn="l">
              <a:lnSpc>
                <a:spcPts val="2800"/>
              </a:lnSpc>
              <a:buNone/>
            </a:pPr>
            <a:r>
              <a:rPr lang="en-US" sz="2200" b="1" dirty="0">
                <a:solidFill>
                  <a:srgbClr val="0A4B78"/>
                </a:solidFill>
                <a:latin typeface="Roboto Bold" pitchFamily="34" charset="0"/>
                <a:ea typeface="Roboto Bold" pitchFamily="34" charset="-122"/>
                <a:cs typeface="Roboto Bold" pitchFamily="34" charset="-120"/>
              </a:rPr>
              <a:t>Lokale Vernetzung</a:t>
            </a:r>
            <a:endParaRPr lang="en-US" sz="2200" dirty="0"/>
          </a:p>
        </p:txBody>
      </p:sp>
      <p:sp>
        <p:nvSpPr>
          <p:cNvPr id="6" name="Text 4"/>
          <p:cNvSpPr/>
          <p:nvPr/>
        </p:nvSpPr>
        <p:spPr>
          <a:xfrm>
            <a:off x="5312926" y="3075384"/>
            <a:ext cx="4018359" cy="2426970"/>
          </a:xfrm>
          <a:prstGeom prst="rect">
            <a:avLst/>
          </a:prstGeom>
          <a:noFill/>
          <a:ln/>
        </p:spPr>
        <p:txBody>
          <a:bodyPr wrap="square" lIns="0" tIns="0" rIns="0" bIns="0" rtlCol="0" anchor="t"/>
          <a:lstStyle/>
          <a:p>
            <a:pPr marL="0" indent="0" algn="l">
              <a:lnSpc>
                <a:spcPts val="2700"/>
              </a:lnSpc>
              <a:buNone/>
            </a:pPr>
            <a:r>
              <a:rPr lang="en-US" sz="1700" dirty="0">
                <a:solidFill>
                  <a:srgbClr val="272525"/>
                </a:solidFill>
                <a:latin typeface="Arimo" pitchFamily="34" charset="0"/>
                <a:ea typeface="Arimo" pitchFamily="34" charset="-122"/>
                <a:cs typeface="Arimo" pitchFamily="34" charset="-120"/>
              </a:rPr>
              <a:t>Informieren Sie über lokale Communities, Vereine und Freizeitangebote, die zu den Interessen Ihrer internationalen Fachkräfte passen. Stellen Sie Kontakte zu lokalen Kulturvereinen her und fördern Sie die Teilnahme an städtischen Veranstaltungen.</a:t>
            </a:r>
            <a:endParaRPr lang="en-US" sz="1700" dirty="0"/>
          </a:p>
        </p:txBody>
      </p:sp>
      <p:sp>
        <p:nvSpPr>
          <p:cNvPr id="7" name="Text 5"/>
          <p:cNvSpPr/>
          <p:nvPr/>
        </p:nvSpPr>
        <p:spPr>
          <a:xfrm>
            <a:off x="9867543" y="2502575"/>
            <a:ext cx="3291840" cy="356235"/>
          </a:xfrm>
          <a:prstGeom prst="rect">
            <a:avLst/>
          </a:prstGeom>
          <a:noFill/>
          <a:ln/>
        </p:spPr>
        <p:txBody>
          <a:bodyPr wrap="none" lIns="0" tIns="0" rIns="0" bIns="0" rtlCol="0" anchor="t"/>
          <a:lstStyle/>
          <a:p>
            <a:pPr marL="0" indent="0" algn="l">
              <a:lnSpc>
                <a:spcPts val="2800"/>
              </a:lnSpc>
              <a:buNone/>
            </a:pPr>
            <a:r>
              <a:rPr lang="en-US" sz="2200" b="1" dirty="0">
                <a:solidFill>
                  <a:srgbClr val="0A4B78"/>
                </a:solidFill>
                <a:latin typeface="Roboto Bold" pitchFamily="34" charset="0"/>
                <a:ea typeface="Roboto Bold" pitchFamily="34" charset="-122"/>
                <a:cs typeface="Roboto Bold" pitchFamily="34" charset="-120"/>
              </a:rPr>
              <a:t>Gemeinschaftsaktivitäten</a:t>
            </a:r>
            <a:endParaRPr lang="en-US" sz="2200" dirty="0"/>
          </a:p>
        </p:txBody>
      </p:sp>
      <p:sp>
        <p:nvSpPr>
          <p:cNvPr id="8" name="Text 6"/>
          <p:cNvSpPr/>
          <p:nvPr/>
        </p:nvSpPr>
        <p:spPr>
          <a:xfrm>
            <a:off x="9867543" y="3075384"/>
            <a:ext cx="4018359" cy="2426970"/>
          </a:xfrm>
          <a:prstGeom prst="rect">
            <a:avLst/>
          </a:prstGeom>
          <a:noFill/>
          <a:ln/>
        </p:spPr>
        <p:txBody>
          <a:bodyPr wrap="square" lIns="0" tIns="0" rIns="0" bIns="0" rtlCol="0" anchor="t"/>
          <a:lstStyle/>
          <a:p>
            <a:pPr marL="0" indent="0" algn="l">
              <a:lnSpc>
                <a:spcPts val="2700"/>
              </a:lnSpc>
              <a:buNone/>
            </a:pPr>
            <a:r>
              <a:rPr lang="en-US" sz="1700" dirty="0">
                <a:solidFill>
                  <a:srgbClr val="272525"/>
                </a:solidFill>
                <a:latin typeface="Arimo" pitchFamily="34" charset="0"/>
                <a:ea typeface="Arimo" pitchFamily="34" charset="-122"/>
                <a:cs typeface="Arimo" pitchFamily="34" charset="-120"/>
              </a:rPr>
              <a:t>Organisieren Sie regelmäßige Team-Events außerhalb des Arbeitsumfelds, wie gemeinsame Ausflüge, Sportaktivitäten oder Kochabende mit internationaler Küche. Diese informellen Begegnungen fördern persönliche Bindungen abseits der Arbeitsroutine.</a:t>
            </a:r>
            <a:endParaRPr lang="en-US" sz="1700" dirty="0"/>
          </a:p>
        </p:txBody>
      </p:sp>
      <p:sp>
        <p:nvSpPr>
          <p:cNvPr id="9" name="Text 7"/>
          <p:cNvSpPr/>
          <p:nvPr/>
        </p:nvSpPr>
        <p:spPr>
          <a:xfrm>
            <a:off x="758309" y="6287691"/>
            <a:ext cx="13113782" cy="693420"/>
          </a:xfrm>
          <a:prstGeom prst="rect">
            <a:avLst/>
          </a:prstGeom>
          <a:noFill/>
          <a:ln/>
        </p:spPr>
        <p:txBody>
          <a:bodyPr wrap="square" lIns="0" tIns="0" rIns="0" bIns="0" rtlCol="0" anchor="t"/>
          <a:lstStyle/>
          <a:p>
            <a:pPr marL="0" indent="0" algn="l">
              <a:lnSpc>
                <a:spcPts val="2700"/>
              </a:lnSpc>
              <a:buNone/>
            </a:pPr>
            <a:r>
              <a:rPr lang="en-US" sz="1700" dirty="0">
                <a:solidFill>
                  <a:srgbClr val="272525"/>
                </a:solidFill>
                <a:latin typeface="Arimo" pitchFamily="34" charset="0"/>
                <a:ea typeface="Arimo" pitchFamily="34" charset="-122"/>
                <a:cs typeface="Arimo" pitchFamily="34" charset="-120"/>
              </a:rPr>
              <a:t>Menschen, die sich sozial integriert fühlen, bleiben nachweislich länger in Unternehmen und sind zufriedener mit ihrer Arbeitssituation. Die soziale Einbindung ist daher ein entscheidender Faktor für die langfristige Bindung Ihrer internationalen Fachkräfte.</a:t>
            </a:r>
            <a:endParaRPr lang="en-US" sz="1700" dirty="0"/>
          </a:p>
        </p:txBody>
      </p:sp>
      <p:pic>
        <p:nvPicPr>
          <p:cNvPr id="10" name="Image 0" descr="preencoded.png"/>
          <p:cNvPicPr>
            <a:picLocks noChangeAspect="1"/>
          </p:cNvPicPr>
          <p:nvPr/>
        </p:nvPicPr>
        <p:blipFill>
          <a:blip r:embed="rId3"/>
          <a:stretch>
            <a:fillRect/>
          </a:stretch>
        </p:blipFill>
        <p:spPr>
          <a:xfrm>
            <a:off x="13247965" y="228600"/>
            <a:ext cx="1153835" cy="403741"/>
          </a:xfrm>
          <a:prstGeom prst="rect">
            <a:avLst/>
          </a:prstGeom>
        </p:spPr>
      </p:pic>
      <p:pic>
        <p:nvPicPr>
          <p:cNvPr id="11" name="Picture 10" descr="logo_sx.png"/>
          <p:cNvPicPr>
            <a:picLocks noChangeAspect="1"/>
          </p:cNvPicPr>
          <p:nvPr/>
        </p:nvPicPr>
        <p:blipFill>
          <a:blip r:embed="rId4"/>
          <a:stretch>
            <a:fillRect/>
          </a:stretch>
        </p:blipFill>
        <p:spPr>
          <a:xfrm>
            <a:off x="12390119" y="7387254"/>
            <a:ext cx="1737360" cy="43086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58309" y="813911"/>
            <a:ext cx="6763107" cy="570071"/>
          </a:xfrm>
          <a:prstGeom prst="rect">
            <a:avLst/>
          </a:prstGeom>
          <a:noFill/>
          <a:ln/>
        </p:spPr>
        <p:txBody>
          <a:bodyPr wrap="none" lIns="0" tIns="0" rIns="0" bIns="0" rtlCol="0" anchor="t"/>
          <a:lstStyle/>
          <a:p>
            <a:pPr marL="0" indent="0" algn="l">
              <a:lnSpc>
                <a:spcPts val="4450"/>
              </a:lnSpc>
              <a:buNone/>
            </a:pPr>
            <a:r>
              <a:rPr lang="en-US" sz="3550" b="1" dirty="0">
                <a:solidFill>
                  <a:srgbClr val="0A4B78"/>
                </a:solidFill>
                <a:latin typeface="Roboto Bold" pitchFamily="34" charset="0"/>
                <a:ea typeface="Roboto Bold" pitchFamily="34" charset="-122"/>
                <a:cs typeface="Roboto Bold" pitchFamily="34" charset="-120"/>
              </a:rPr>
              <a:t>Vorbereitung auf den Neuzugang</a:t>
            </a:r>
            <a:endParaRPr lang="en-US" sz="3550" dirty="0"/>
          </a:p>
        </p:txBody>
      </p:sp>
      <p:sp>
        <p:nvSpPr>
          <p:cNvPr id="4" name="Shape 1"/>
          <p:cNvSpPr/>
          <p:nvPr/>
        </p:nvSpPr>
        <p:spPr>
          <a:xfrm>
            <a:off x="758309" y="1643896"/>
            <a:ext cx="129897" cy="943689"/>
          </a:xfrm>
          <a:prstGeom prst="roundRect">
            <a:avLst>
              <a:gd name="adj" fmla="val 56043"/>
            </a:avLst>
          </a:prstGeom>
          <a:solidFill>
            <a:srgbClr val="FFFFFF"/>
          </a:solidFill>
          <a:ln/>
          <a:effectLst>
            <a:outerShdw blurRad="43180" dist="21590" dir="13500000" algn="bl" rotWithShape="0">
              <a:srgbClr val="FFFFFF">
                <a:alpha val="70000"/>
              </a:srgbClr>
            </a:outerShdw>
          </a:effectLst>
        </p:spPr>
        <p:txBody>
          <a:bodyPr/>
          <a:lstStyle/>
          <a:p>
            <a:endParaRPr lang="de-DE"/>
          </a:p>
        </p:txBody>
      </p:sp>
      <p:sp>
        <p:nvSpPr>
          <p:cNvPr id="5" name="Text 2"/>
          <p:cNvSpPr/>
          <p:nvPr/>
        </p:nvSpPr>
        <p:spPr>
          <a:xfrm>
            <a:off x="1148120" y="1643896"/>
            <a:ext cx="2724507" cy="285155"/>
          </a:xfrm>
          <a:prstGeom prst="rect">
            <a:avLst/>
          </a:prstGeom>
          <a:noFill/>
          <a:ln/>
        </p:spPr>
        <p:txBody>
          <a:bodyPr wrap="none" lIns="0" tIns="0" rIns="0" bIns="0" rtlCol="0" anchor="t"/>
          <a:lstStyle/>
          <a:p>
            <a:pPr marL="0" indent="0" algn="l">
              <a:lnSpc>
                <a:spcPts val="2200"/>
              </a:lnSpc>
              <a:buNone/>
            </a:pPr>
            <a:r>
              <a:rPr lang="en-US" sz="1750" b="1" dirty="0">
                <a:solidFill>
                  <a:srgbClr val="272525"/>
                </a:solidFill>
                <a:latin typeface="Roboto Bold" pitchFamily="34" charset="0"/>
                <a:ea typeface="Roboto Bold" pitchFamily="34" charset="-122"/>
                <a:cs typeface="Roboto Bold" pitchFamily="34" charset="-120"/>
              </a:rPr>
              <a:t>Rechtliche Vorbereitungen</a:t>
            </a:r>
            <a:endParaRPr lang="en-US" sz="1750" dirty="0"/>
          </a:p>
        </p:txBody>
      </p:sp>
      <p:sp>
        <p:nvSpPr>
          <p:cNvPr id="6" name="Text 3"/>
          <p:cNvSpPr/>
          <p:nvPr/>
        </p:nvSpPr>
        <p:spPr>
          <a:xfrm>
            <a:off x="1148120" y="2032992"/>
            <a:ext cx="7237571" cy="554593"/>
          </a:xfrm>
          <a:prstGeom prst="rect">
            <a:avLst/>
          </a:prstGeom>
          <a:noFill/>
          <a:ln/>
        </p:spPr>
        <p:txBody>
          <a:bodyPr wrap="square" lIns="0" tIns="0" rIns="0" bIns="0" rtlCol="0" anchor="t"/>
          <a:lstStyle/>
          <a:p>
            <a:pPr marL="0" indent="0" algn="l">
              <a:lnSpc>
                <a:spcPts val="2150"/>
              </a:lnSpc>
              <a:buNone/>
            </a:pPr>
            <a:r>
              <a:rPr lang="en-US" sz="1350" dirty="0">
                <a:solidFill>
                  <a:srgbClr val="272525"/>
                </a:solidFill>
                <a:latin typeface="Arimo" pitchFamily="34" charset="0"/>
                <a:ea typeface="Arimo" pitchFamily="34" charset="-122"/>
                <a:cs typeface="Arimo" pitchFamily="34" charset="-120"/>
              </a:rPr>
              <a:t>Unterstützen Sie aktiv bei Visa-Anträgen, Arbeitserlaubnissen und der Anerkennung ausländischer Abschlüsse. Planen Sie mindestens 3-6 Monate vor Arbeitsbeginn ein.</a:t>
            </a:r>
            <a:endParaRPr lang="en-US" sz="1350" dirty="0"/>
          </a:p>
        </p:txBody>
      </p:sp>
      <p:sp>
        <p:nvSpPr>
          <p:cNvPr id="7" name="Shape 4"/>
          <p:cNvSpPr/>
          <p:nvPr/>
        </p:nvSpPr>
        <p:spPr>
          <a:xfrm>
            <a:off x="1018223" y="2760821"/>
            <a:ext cx="129897" cy="943689"/>
          </a:xfrm>
          <a:prstGeom prst="roundRect">
            <a:avLst>
              <a:gd name="adj" fmla="val 56043"/>
            </a:avLst>
          </a:prstGeom>
          <a:solidFill>
            <a:srgbClr val="FFFFFF"/>
          </a:solidFill>
          <a:ln/>
          <a:effectLst>
            <a:outerShdw blurRad="43180" dist="21590" dir="13500000" algn="bl" rotWithShape="0">
              <a:srgbClr val="FFFFFF">
                <a:alpha val="70000"/>
              </a:srgbClr>
            </a:outerShdw>
          </a:effectLst>
        </p:spPr>
        <p:txBody>
          <a:bodyPr/>
          <a:lstStyle/>
          <a:p>
            <a:endParaRPr lang="de-DE"/>
          </a:p>
        </p:txBody>
      </p:sp>
      <p:sp>
        <p:nvSpPr>
          <p:cNvPr id="8" name="Text 5"/>
          <p:cNvSpPr/>
          <p:nvPr/>
        </p:nvSpPr>
        <p:spPr>
          <a:xfrm>
            <a:off x="1408033" y="2760821"/>
            <a:ext cx="2280642" cy="285155"/>
          </a:xfrm>
          <a:prstGeom prst="rect">
            <a:avLst/>
          </a:prstGeom>
          <a:noFill/>
          <a:ln/>
        </p:spPr>
        <p:txBody>
          <a:bodyPr wrap="none" lIns="0" tIns="0" rIns="0" bIns="0" rtlCol="0" anchor="t"/>
          <a:lstStyle/>
          <a:p>
            <a:pPr marL="0" indent="0" algn="l">
              <a:lnSpc>
                <a:spcPts val="2200"/>
              </a:lnSpc>
              <a:buNone/>
            </a:pPr>
            <a:r>
              <a:rPr lang="en-US" sz="1750" b="1" dirty="0">
                <a:solidFill>
                  <a:srgbClr val="272525"/>
                </a:solidFill>
                <a:latin typeface="Roboto Bold" pitchFamily="34" charset="0"/>
                <a:ea typeface="Roboto Bold" pitchFamily="34" charset="-122"/>
                <a:cs typeface="Roboto Bold" pitchFamily="34" charset="-120"/>
              </a:rPr>
              <a:t>Wohnungssuche</a:t>
            </a:r>
            <a:endParaRPr lang="en-US" sz="1750" dirty="0"/>
          </a:p>
        </p:txBody>
      </p:sp>
      <p:sp>
        <p:nvSpPr>
          <p:cNvPr id="9" name="Text 6"/>
          <p:cNvSpPr/>
          <p:nvPr/>
        </p:nvSpPr>
        <p:spPr>
          <a:xfrm>
            <a:off x="1408033" y="3149918"/>
            <a:ext cx="6977658" cy="554593"/>
          </a:xfrm>
          <a:prstGeom prst="rect">
            <a:avLst/>
          </a:prstGeom>
          <a:noFill/>
          <a:ln/>
        </p:spPr>
        <p:txBody>
          <a:bodyPr wrap="square" lIns="0" tIns="0" rIns="0" bIns="0" rtlCol="0" anchor="t"/>
          <a:lstStyle/>
          <a:p>
            <a:pPr marL="0" indent="0" algn="l">
              <a:lnSpc>
                <a:spcPts val="2150"/>
              </a:lnSpc>
              <a:buNone/>
            </a:pPr>
            <a:r>
              <a:rPr lang="en-US" sz="1350" dirty="0">
                <a:solidFill>
                  <a:srgbClr val="272525"/>
                </a:solidFill>
                <a:latin typeface="Arimo" pitchFamily="34" charset="0"/>
                <a:ea typeface="Arimo" pitchFamily="34" charset="-122"/>
                <a:cs typeface="Arimo" pitchFamily="34" charset="-120"/>
              </a:rPr>
              <a:t>Bieten Sie konkrete Hilfe bei der Wohnungssuche an – sei es durch vorübergehende Unterkünfte, als Bürge für Mietverträge oder durch Kontakte zu Maklern und Vermietern.</a:t>
            </a:r>
            <a:endParaRPr lang="en-US" sz="1350" dirty="0"/>
          </a:p>
        </p:txBody>
      </p:sp>
      <p:sp>
        <p:nvSpPr>
          <p:cNvPr id="10" name="Shape 7"/>
          <p:cNvSpPr/>
          <p:nvPr/>
        </p:nvSpPr>
        <p:spPr>
          <a:xfrm>
            <a:off x="1278255" y="3877747"/>
            <a:ext cx="129897" cy="943689"/>
          </a:xfrm>
          <a:prstGeom prst="roundRect">
            <a:avLst>
              <a:gd name="adj" fmla="val 56043"/>
            </a:avLst>
          </a:prstGeom>
          <a:solidFill>
            <a:srgbClr val="FFFFFF"/>
          </a:solidFill>
          <a:ln/>
          <a:effectLst>
            <a:outerShdw blurRad="43180" dist="21590" dir="13500000" algn="bl" rotWithShape="0">
              <a:srgbClr val="FFFFFF">
                <a:alpha val="70000"/>
              </a:srgbClr>
            </a:outerShdw>
          </a:effectLst>
        </p:spPr>
        <p:txBody>
          <a:bodyPr/>
          <a:lstStyle/>
          <a:p>
            <a:endParaRPr lang="de-DE"/>
          </a:p>
        </p:txBody>
      </p:sp>
      <p:sp>
        <p:nvSpPr>
          <p:cNvPr id="11" name="Text 8"/>
          <p:cNvSpPr/>
          <p:nvPr/>
        </p:nvSpPr>
        <p:spPr>
          <a:xfrm>
            <a:off x="1668066" y="3877747"/>
            <a:ext cx="2280642" cy="285155"/>
          </a:xfrm>
          <a:prstGeom prst="rect">
            <a:avLst/>
          </a:prstGeom>
          <a:noFill/>
          <a:ln/>
        </p:spPr>
        <p:txBody>
          <a:bodyPr wrap="none" lIns="0" tIns="0" rIns="0" bIns="0" rtlCol="0" anchor="t"/>
          <a:lstStyle/>
          <a:p>
            <a:pPr marL="0" indent="0" algn="l">
              <a:lnSpc>
                <a:spcPts val="2200"/>
              </a:lnSpc>
              <a:buNone/>
            </a:pPr>
            <a:r>
              <a:rPr lang="en-US" sz="1750" b="1" dirty="0">
                <a:solidFill>
                  <a:srgbClr val="272525"/>
                </a:solidFill>
                <a:latin typeface="Roboto Bold" pitchFamily="34" charset="0"/>
                <a:ea typeface="Roboto Bold" pitchFamily="34" charset="-122"/>
                <a:cs typeface="Roboto Bold" pitchFamily="34" charset="-120"/>
              </a:rPr>
              <a:t>Behördengänge</a:t>
            </a:r>
            <a:endParaRPr lang="en-US" sz="1750" dirty="0"/>
          </a:p>
        </p:txBody>
      </p:sp>
      <p:sp>
        <p:nvSpPr>
          <p:cNvPr id="12" name="Text 9"/>
          <p:cNvSpPr/>
          <p:nvPr/>
        </p:nvSpPr>
        <p:spPr>
          <a:xfrm>
            <a:off x="1668066" y="4266843"/>
            <a:ext cx="6717625" cy="554593"/>
          </a:xfrm>
          <a:prstGeom prst="rect">
            <a:avLst/>
          </a:prstGeom>
          <a:noFill/>
          <a:ln/>
        </p:spPr>
        <p:txBody>
          <a:bodyPr wrap="square" lIns="0" tIns="0" rIns="0" bIns="0" rtlCol="0" anchor="t"/>
          <a:lstStyle/>
          <a:p>
            <a:pPr marL="0" indent="0" algn="l">
              <a:lnSpc>
                <a:spcPts val="2150"/>
              </a:lnSpc>
              <a:buNone/>
            </a:pPr>
            <a:r>
              <a:rPr lang="en-US" sz="1350" dirty="0">
                <a:solidFill>
                  <a:srgbClr val="272525"/>
                </a:solidFill>
                <a:latin typeface="Arimo" pitchFamily="34" charset="0"/>
                <a:ea typeface="Arimo" pitchFamily="34" charset="-122"/>
                <a:cs typeface="Arimo" pitchFamily="34" charset="-120"/>
              </a:rPr>
              <a:t>Bereiten Sie eine Checkliste für notwendige Behördengänge vor (Anmeldung, Bankkonto, Versicherungen) und stellen Sie eine Begleitperson für die ersten Termine.</a:t>
            </a:r>
            <a:endParaRPr lang="en-US" sz="1350" dirty="0"/>
          </a:p>
        </p:txBody>
      </p:sp>
      <p:sp>
        <p:nvSpPr>
          <p:cNvPr id="13" name="Shape 10"/>
          <p:cNvSpPr/>
          <p:nvPr/>
        </p:nvSpPr>
        <p:spPr>
          <a:xfrm>
            <a:off x="1538287" y="4994672"/>
            <a:ext cx="129897" cy="1220986"/>
          </a:xfrm>
          <a:prstGeom prst="roundRect">
            <a:avLst>
              <a:gd name="adj" fmla="val 56043"/>
            </a:avLst>
          </a:prstGeom>
          <a:solidFill>
            <a:srgbClr val="FFFFFF"/>
          </a:solidFill>
          <a:ln/>
          <a:effectLst>
            <a:outerShdw blurRad="43180" dist="21590" dir="13500000" algn="bl" rotWithShape="0">
              <a:srgbClr val="FFFFFF">
                <a:alpha val="70000"/>
              </a:srgbClr>
            </a:outerShdw>
          </a:effectLst>
        </p:spPr>
        <p:txBody>
          <a:bodyPr/>
          <a:lstStyle/>
          <a:p>
            <a:endParaRPr lang="de-DE"/>
          </a:p>
        </p:txBody>
      </p:sp>
      <p:sp>
        <p:nvSpPr>
          <p:cNvPr id="14" name="Text 11"/>
          <p:cNvSpPr/>
          <p:nvPr/>
        </p:nvSpPr>
        <p:spPr>
          <a:xfrm>
            <a:off x="1928098" y="4994672"/>
            <a:ext cx="2280642" cy="285155"/>
          </a:xfrm>
          <a:prstGeom prst="rect">
            <a:avLst/>
          </a:prstGeom>
          <a:noFill/>
          <a:ln/>
        </p:spPr>
        <p:txBody>
          <a:bodyPr wrap="none" lIns="0" tIns="0" rIns="0" bIns="0" rtlCol="0" anchor="t"/>
          <a:lstStyle/>
          <a:p>
            <a:pPr marL="0" indent="0" algn="l">
              <a:lnSpc>
                <a:spcPts val="2200"/>
              </a:lnSpc>
              <a:buNone/>
            </a:pPr>
            <a:r>
              <a:rPr lang="en-US" sz="1750" b="1" dirty="0">
                <a:solidFill>
                  <a:srgbClr val="272525"/>
                </a:solidFill>
                <a:latin typeface="Roboto Bold" pitchFamily="34" charset="0"/>
                <a:ea typeface="Roboto Bold" pitchFamily="34" charset="-122"/>
                <a:cs typeface="Roboto Bold" pitchFamily="34" charset="-120"/>
              </a:rPr>
              <a:t>Familie mitdenken</a:t>
            </a:r>
            <a:endParaRPr lang="en-US" sz="1750" dirty="0"/>
          </a:p>
        </p:txBody>
      </p:sp>
      <p:sp>
        <p:nvSpPr>
          <p:cNvPr id="15" name="Text 12"/>
          <p:cNvSpPr/>
          <p:nvPr/>
        </p:nvSpPr>
        <p:spPr>
          <a:xfrm>
            <a:off x="1928098" y="5383768"/>
            <a:ext cx="6457593" cy="831890"/>
          </a:xfrm>
          <a:prstGeom prst="rect">
            <a:avLst/>
          </a:prstGeom>
          <a:noFill/>
          <a:ln/>
        </p:spPr>
        <p:txBody>
          <a:bodyPr wrap="square" lIns="0" tIns="0" rIns="0" bIns="0" rtlCol="0" anchor="t"/>
          <a:lstStyle/>
          <a:p>
            <a:pPr marL="0" indent="0" algn="l">
              <a:lnSpc>
                <a:spcPts val="2150"/>
              </a:lnSpc>
              <a:buNone/>
            </a:pPr>
            <a:r>
              <a:rPr lang="en-US" sz="1350" dirty="0">
                <a:solidFill>
                  <a:srgbClr val="272525"/>
                </a:solidFill>
                <a:latin typeface="Arimo" pitchFamily="34" charset="0"/>
                <a:ea typeface="Arimo" pitchFamily="34" charset="-122"/>
                <a:cs typeface="Arimo" pitchFamily="34" charset="-120"/>
              </a:rPr>
              <a:t>Berücksichtigen Sie mitreisende Familienmitglieder, indem Sie bei Schulanmeldungen, Kinderbetreuung und Arbeitsmöglichkeiten für Partner unterstützen.</a:t>
            </a:r>
            <a:endParaRPr lang="en-US" sz="1350" dirty="0"/>
          </a:p>
        </p:txBody>
      </p:sp>
      <p:sp>
        <p:nvSpPr>
          <p:cNvPr id="16" name="Text 13"/>
          <p:cNvSpPr/>
          <p:nvPr/>
        </p:nvSpPr>
        <p:spPr>
          <a:xfrm>
            <a:off x="758309" y="6583799"/>
            <a:ext cx="7627382" cy="831890"/>
          </a:xfrm>
          <a:prstGeom prst="rect">
            <a:avLst/>
          </a:prstGeom>
          <a:noFill/>
          <a:ln/>
        </p:spPr>
        <p:txBody>
          <a:bodyPr wrap="square" lIns="0" tIns="0" rIns="0" bIns="0" rtlCol="0" anchor="t"/>
          <a:lstStyle/>
          <a:p>
            <a:pPr marL="0" indent="0" algn="l">
              <a:lnSpc>
                <a:spcPts val="2150"/>
              </a:lnSpc>
              <a:buNone/>
            </a:pPr>
            <a:r>
              <a:rPr lang="en-US" sz="1350" dirty="0">
                <a:solidFill>
                  <a:srgbClr val="272525"/>
                </a:solidFill>
                <a:latin typeface="Arimo" pitchFamily="34" charset="0"/>
                <a:ea typeface="Arimo" pitchFamily="34" charset="-122"/>
                <a:cs typeface="Arimo" pitchFamily="34" charset="-120"/>
              </a:rPr>
              <a:t>Eine durchdachte Vorbereitung signalisiert Wertschätzung und minimiert Startschwierigkeiten. Internationale Fachkräfte, deren Grundbedürfnisse gesichert sind, können sich schneller auf ihre beruflichen Aufgaben konzentrieren.</a:t>
            </a:r>
            <a:endParaRPr lang="en-US" sz="1350" dirty="0"/>
          </a:p>
        </p:txBody>
      </p:sp>
      <p:pic>
        <p:nvPicPr>
          <p:cNvPr id="17" name="Picture 16" descr="logo_sx.png"/>
          <p:cNvPicPr>
            <a:picLocks noChangeAspect="1"/>
          </p:cNvPicPr>
          <p:nvPr/>
        </p:nvPicPr>
        <p:blipFill>
          <a:blip r:embed="rId4"/>
          <a:stretch>
            <a:fillRect/>
          </a:stretch>
        </p:blipFill>
        <p:spPr>
          <a:xfrm>
            <a:off x="502920" y="7387254"/>
            <a:ext cx="1737360" cy="43086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301954"/>
          </a:xfrm>
          <a:prstGeom prst="rect">
            <a:avLst/>
          </a:prstGeom>
        </p:spPr>
      </p:pic>
      <p:sp>
        <p:nvSpPr>
          <p:cNvPr id="3" name="Text 0"/>
          <p:cNvSpPr/>
          <p:nvPr/>
        </p:nvSpPr>
        <p:spPr>
          <a:xfrm>
            <a:off x="758309" y="3055144"/>
            <a:ext cx="8376642" cy="605671"/>
          </a:xfrm>
          <a:prstGeom prst="rect">
            <a:avLst/>
          </a:prstGeom>
          <a:noFill/>
          <a:ln/>
        </p:spPr>
        <p:txBody>
          <a:bodyPr wrap="none" lIns="0" tIns="0" rIns="0" bIns="0" rtlCol="0" anchor="t"/>
          <a:lstStyle/>
          <a:p>
            <a:pPr marL="0" indent="0" algn="l">
              <a:lnSpc>
                <a:spcPts val="4750"/>
              </a:lnSpc>
              <a:buNone/>
            </a:pPr>
            <a:r>
              <a:rPr lang="en-US" sz="3800" b="1" dirty="0">
                <a:solidFill>
                  <a:srgbClr val="0A4B78"/>
                </a:solidFill>
                <a:latin typeface="Roboto Bold" pitchFamily="34" charset="0"/>
                <a:ea typeface="Roboto Bold" pitchFamily="34" charset="-122"/>
                <a:cs typeface="Roboto Bold" pitchFamily="34" charset="-120"/>
              </a:rPr>
              <a:t>Professionelles Willkommen gestalten</a:t>
            </a:r>
            <a:endParaRPr lang="en-US" sz="3800" dirty="0"/>
          </a:p>
        </p:txBody>
      </p:sp>
      <p:sp>
        <p:nvSpPr>
          <p:cNvPr id="4" name="Shape 1"/>
          <p:cNvSpPr/>
          <p:nvPr/>
        </p:nvSpPr>
        <p:spPr>
          <a:xfrm>
            <a:off x="758309" y="3937040"/>
            <a:ext cx="4248507" cy="2448044"/>
          </a:xfrm>
          <a:prstGeom prst="roundRect">
            <a:avLst>
              <a:gd name="adj" fmla="val 3160"/>
            </a:avLst>
          </a:prstGeom>
          <a:solidFill>
            <a:srgbClr val="FFFFFF"/>
          </a:solidFill>
          <a:ln/>
          <a:effectLst>
            <a:outerShdw blurRad="45720" dist="22860" dir="13500000" algn="bl" rotWithShape="0">
              <a:srgbClr val="FFFFFF">
                <a:alpha val="70000"/>
              </a:srgbClr>
            </a:outerShdw>
          </a:effectLst>
        </p:spPr>
        <p:txBody>
          <a:bodyPr/>
          <a:lstStyle/>
          <a:p>
            <a:endParaRPr lang="de-DE"/>
          </a:p>
        </p:txBody>
      </p:sp>
      <p:sp>
        <p:nvSpPr>
          <p:cNvPr id="5" name="Text 2"/>
          <p:cNvSpPr/>
          <p:nvPr/>
        </p:nvSpPr>
        <p:spPr>
          <a:xfrm>
            <a:off x="942380" y="4121110"/>
            <a:ext cx="3528536" cy="302776"/>
          </a:xfrm>
          <a:prstGeom prst="rect">
            <a:avLst/>
          </a:prstGeom>
          <a:noFill/>
          <a:ln/>
        </p:spPr>
        <p:txBody>
          <a:bodyPr wrap="none" lIns="0" tIns="0" rIns="0" bIns="0" rtlCol="0" anchor="t"/>
          <a:lstStyle/>
          <a:p>
            <a:pPr marL="0" indent="0" algn="l">
              <a:lnSpc>
                <a:spcPts val="2350"/>
              </a:lnSpc>
              <a:buNone/>
            </a:pPr>
            <a:r>
              <a:rPr lang="en-US" sz="1900" b="1" dirty="0">
                <a:solidFill>
                  <a:srgbClr val="272525"/>
                </a:solidFill>
                <a:latin typeface="Roboto Bold" pitchFamily="34" charset="0"/>
                <a:ea typeface="Roboto Bold" pitchFamily="34" charset="-122"/>
                <a:cs typeface="Roboto Bold" pitchFamily="34" charset="-120"/>
              </a:rPr>
              <a:t>Informatives Willkommenspaket</a:t>
            </a:r>
            <a:endParaRPr lang="en-US" sz="1900" dirty="0"/>
          </a:p>
        </p:txBody>
      </p:sp>
      <p:sp>
        <p:nvSpPr>
          <p:cNvPr id="6" name="Text 3"/>
          <p:cNvSpPr/>
          <p:nvPr/>
        </p:nvSpPr>
        <p:spPr>
          <a:xfrm>
            <a:off x="942380" y="4534376"/>
            <a:ext cx="3880366" cy="589359"/>
          </a:xfrm>
          <a:prstGeom prst="rect">
            <a:avLst/>
          </a:prstGeom>
          <a:noFill/>
          <a:ln/>
        </p:spPr>
        <p:txBody>
          <a:bodyPr wrap="square" lIns="0" tIns="0" rIns="0" bIns="0" rtlCol="0" anchor="t"/>
          <a:lstStyle/>
          <a:p>
            <a:pPr marL="342900" indent="-342900" algn="l">
              <a:lnSpc>
                <a:spcPts val="2300"/>
              </a:lnSpc>
              <a:buSzPct val="100000"/>
              <a:buChar char="•"/>
            </a:pPr>
            <a:r>
              <a:rPr lang="en-US" sz="1450" dirty="0">
                <a:solidFill>
                  <a:srgbClr val="272525"/>
                </a:solidFill>
                <a:latin typeface="Arimo" pitchFamily="34" charset="0"/>
                <a:ea typeface="Arimo" pitchFamily="34" charset="-122"/>
                <a:cs typeface="Arimo" pitchFamily="34" charset="-120"/>
              </a:rPr>
              <a:t>Unternehmensbroschüre in einfacher Sprache</a:t>
            </a:r>
            <a:endParaRPr lang="en-US" sz="1450" dirty="0"/>
          </a:p>
        </p:txBody>
      </p:sp>
      <p:sp>
        <p:nvSpPr>
          <p:cNvPr id="7" name="Text 4"/>
          <p:cNvSpPr/>
          <p:nvPr/>
        </p:nvSpPr>
        <p:spPr>
          <a:xfrm>
            <a:off x="942380" y="5188148"/>
            <a:ext cx="3880366" cy="294680"/>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272525"/>
                </a:solidFill>
                <a:latin typeface="Arimo" pitchFamily="34" charset="0"/>
                <a:ea typeface="Arimo" pitchFamily="34" charset="-122"/>
                <a:cs typeface="Arimo" pitchFamily="34" charset="-120"/>
              </a:rPr>
              <a:t>Organigramm mit Fotos der Teammitglieder</a:t>
            </a:r>
            <a:endParaRPr lang="en-US" sz="1450" dirty="0"/>
          </a:p>
        </p:txBody>
      </p:sp>
      <p:sp>
        <p:nvSpPr>
          <p:cNvPr id="8" name="Text 5"/>
          <p:cNvSpPr/>
          <p:nvPr/>
        </p:nvSpPr>
        <p:spPr>
          <a:xfrm>
            <a:off x="942380" y="5547241"/>
            <a:ext cx="3880366" cy="294680"/>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272525"/>
                </a:solidFill>
                <a:latin typeface="Arimo" pitchFamily="34" charset="0"/>
                <a:ea typeface="Arimo" pitchFamily="34" charset="-122"/>
                <a:cs typeface="Arimo" pitchFamily="34" charset="-120"/>
              </a:rPr>
              <a:t>Liste wichtiger Ansprechpersonen</a:t>
            </a:r>
            <a:endParaRPr lang="en-US" sz="1450" dirty="0"/>
          </a:p>
        </p:txBody>
      </p:sp>
      <p:sp>
        <p:nvSpPr>
          <p:cNvPr id="9" name="Text 6"/>
          <p:cNvSpPr/>
          <p:nvPr/>
        </p:nvSpPr>
        <p:spPr>
          <a:xfrm>
            <a:off x="942380" y="5906333"/>
            <a:ext cx="3880366" cy="294680"/>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272525"/>
                </a:solidFill>
                <a:latin typeface="Arimo" pitchFamily="34" charset="0"/>
                <a:ea typeface="Arimo" pitchFamily="34" charset="-122"/>
                <a:cs typeface="Arimo" pitchFamily="34" charset="-120"/>
              </a:rPr>
              <a:t>Arbeitsregeln und -prozesse visualisiert</a:t>
            </a:r>
            <a:endParaRPr lang="en-US" sz="1450" dirty="0"/>
          </a:p>
        </p:txBody>
      </p:sp>
      <p:sp>
        <p:nvSpPr>
          <p:cNvPr id="10" name="Shape 7"/>
          <p:cNvSpPr/>
          <p:nvPr/>
        </p:nvSpPr>
        <p:spPr>
          <a:xfrm>
            <a:off x="5190887" y="3937040"/>
            <a:ext cx="4248507" cy="2448044"/>
          </a:xfrm>
          <a:prstGeom prst="roundRect">
            <a:avLst>
              <a:gd name="adj" fmla="val 3160"/>
            </a:avLst>
          </a:prstGeom>
          <a:solidFill>
            <a:srgbClr val="FFFFFF"/>
          </a:solidFill>
          <a:ln/>
          <a:effectLst>
            <a:outerShdw blurRad="45720" dist="22860" dir="13500000" algn="bl" rotWithShape="0">
              <a:srgbClr val="FFFFFF">
                <a:alpha val="70000"/>
              </a:srgbClr>
            </a:outerShdw>
          </a:effectLst>
        </p:spPr>
        <p:txBody>
          <a:bodyPr/>
          <a:lstStyle/>
          <a:p>
            <a:endParaRPr lang="de-DE"/>
          </a:p>
        </p:txBody>
      </p:sp>
      <p:sp>
        <p:nvSpPr>
          <p:cNvPr id="11" name="Text 8"/>
          <p:cNvSpPr/>
          <p:nvPr/>
        </p:nvSpPr>
        <p:spPr>
          <a:xfrm>
            <a:off x="5374958" y="4121110"/>
            <a:ext cx="2603778" cy="302776"/>
          </a:xfrm>
          <a:prstGeom prst="rect">
            <a:avLst/>
          </a:prstGeom>
          <a:noFill/>
          <a:ln/>
        </p:spPr>
        <p:txBody>
          <a:bodyPr wrap="none" lIns="0" tIns="0" rIns="0" bIns="0" rtlCol="0" anchor="t"/>
          <a:lstStyle/>
          <a:p>
            <a:pPr marL="0" indent="0" algn="l">
              <a:lnSpc>
                <a:spcPts val="2350"/>
              </a:lnSpc>
              <a:buNone/>
            </a:pPr>
            <a:r>
              <a:rPr lang="en-US" sz="1900" b="1" dirty="0">
                <a:solidFill>
                  <a:srgbClr val="272525"/>
                </a:solidFill>
                <a:latin typeface="Roboto Bold" pitchFamily="34" charset="0"/>
                <a:ea typeface="Roboto Bold" pitchFamily="34" charset="-122"/>
                <a:cs typeface="Roboto Bold" pitchFamily="34" charset="-120"/>
              </a:rPr>
              <a:t>Praktische Alltagshilfen</a:t>
            </a:r>
            <a:endParaRPr lang="en-US" sz="1900" dirty="0"/>
          </a:p>
        </p:txBody>
      </p:sp>
      <p:sp>
        <p:nvSpPr>
          <p:cNvPr id="12" name="Text 9"/>
          <p:cNvSpPr/>
          <p:nvPr/>
        </p:nvSpPr>
        <p:spPr>
          <a:xfrm>
            <a:off x="5374958" y="4534376"/>
            <a:ext cx="3880366" cy="294680"/>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272525"/>
                </a:solidFill>
                <a:latin typeface="Arimo" pitchFamily="34" charset="0"/>
                <a:ea typeface="Arimo" pitchFamily="34" charset="-122"/>
                <a:cs typeface="Arimo" pitchFamily="34" charset="-120"/>
              </a:rPr>
              <a:t>Stadtplan mit wichtigen Orten markiert</a:t>
            </a:r>
            <a:endParaRPr lang="en-US" sz="1450" dirty="0"/>
          </a:p>
        </p:txBody>
      </p:sp>
      <p:sp>
        <p:nvSpPr>
          <p:cNvPr id="13" name="Text 10"/>
          <p:cNvSpPr/>
          <p:nvPr/>
        </p:nvSpPr>
        <p:spPr>
          <a:xfrm>
            <a:off x="5374958" y="4893469"/>
            <a:ext cx="3880366" cy="294680"/>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272525"/>
                </a:solidFill>
                <a:latin typeface="Arimo" pitchFamily="34" charset="0"/>
                <a:ea typeface="Arimo" pitchFamily="34" charset="-122"/>
                <a:cs typeface="Arimo" pitchFamily="34" charset="-120"/>
              </a:rPr>
              <a:t>Infos zu ÖPNV und Mobilität</a:t>
            </a:r>
            <a:endParaRPr lang="en-US" sz="1450" dirty="0"/>
          </a:p>
        </p:txBody>
      </p:sp>
      <p:sp>
        <p:nvSpPr>
          <p:cNvPr id="14" name="Text 11"/>
          <p:cNvSpPr/>
          <p:nvPr/>
        </p:nvSpPr>
        <p:spPr>
          <a:xfrm>
            <a:off x="5374958" y="5252561"/>
            <a:ext cx="3880366" cy="589359"/>
          </a:xfrm>
          <a:prstGeom prst="rect">
            <a:avLst/>
          </a:prstGeom>
          <a:noFill/>
          <a:ln/>
        </p:spPr>
        <p:txBody>
          <a:bodyPr wrap="square" lIns="0" tIns="0" rIns="0" bIns="0" rtlCol="0" anchor="t"/>
          <a:lstStyle/>
          <a:p>
            <a:pPr marL="342900" indent="-342900" algn="l">
              <a:lnSpc>
                <a:spcPts val="2300"/>
              </a:lnSpc>
              <a:buSzPct val="100000"/>
              <a:buChar char="•"/>
            </a:pPr>
            <a:r>
              <a:rPr lang="en-US" sz="1450" dirty="0">
                <a:solidFill>
                  <a:srgbClr val="272525"/>
                </a:solidFill>
                <a:latin typeface="Arimo" pitchFamily="34" charset="0"/>
                <a:ea typeface="Arimo" pitchFamily="34" charset="-122"/>
                <a:cs typeface="Arimo" pitchFamily="34" charset="-120"/>
              </a:rPr>
              <a:t>Einkaufsmöglichkeiten und Dienstleistungen</a:t>
            </a:r>
            <a:endParaRPr lang="en-US" sz="1450" dirty="0"/>
          </a:p>
        </p:txBody>
      </p:sp>
      <p:sp>
        <p:nvSpPr>
          <p:cNvPr id="15" name="Text 12"/>
          <p:cNvSpPr/>
          <p:nvPr/>
        </p:nvSpPr>
        <p:spPr>
          <a:xfrm>
            <a:off x="5374958" y="5906333"/>
            <a:ext cx="3880366" cy="294680"/>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272525"/>
                </a:solidFill>
                <a:latin typeface="Arimo" pitchFamily="34" charset="0"/>
                <a:ea typeface="Arimo" pitchFamily="34" charset="-122"/>
                <a:cs typeface="Arimo" pitchFamily="34" charset="-120"/>
              </a:rPr>
              <a:t>Notfallkontakte und Gesundheitsversorgung</a:t>
            </a:r>
            <a:endParaRPr lang="en-US" sz="1450" dirty="0"/>
          </a:p>
        </p:txBody>
      </p:sp>
      <p:sp>
        <p:nvSpPr>
          <p:cNvPr id="16" name="Shape 13"/>
          <p:cNvSpPr/>
          <p:nvPr/>
        </p:nvSpPr>
        <p:spPr>
          <a:xfrm>
            <a:off x="9623465" y="3937040"/>
            <a:ext cx="4248507" cy="2448044"/>
          </a:xfrm>
          <a:prstGeom prst="roundRect">
            <a:avLst>
              <a:gd name="adj" fmla="val 3160"/>
            </a:avLst>
          </a:prstGeom>
          <a:solidFill>
            <a:srgbClr val="FFFFFF"/>
          </a:solidFill>
          <a:ln/>
          <a:effectLst>
            <a:outerShdw blurRad="45720" dist="22860" dir="13500000" algn="bl" rotWithShape="0">
              <a:srgbClr val="FFFFFF">
                <a:alpha val="70000"/>
              </a:srgbClr>
            </a:outerShdw>
          </a:effectLst>
        </p:spPr>
        <p:txBody>
          <a:bodyPr/>
          <a:lstStyle/>
          <a:p>
            <a:endParaRPr lang="de-DE"/>
          </a:p>
        </p:txBody>
      </p:sp>
      <p:sp>
        <p:nvSpPr>
          <p:cNvPr id="17" name="Text 14"/>
          <p:cNvSpPr/>
          <p:nvPr/>
        </p:nvSpPr>
        <p:spPr>
          <a:xfrm>
            <a:off x="9807535" y="4121110"/>
            <a:ext cx="2467689" cy="302776"/>
          </a:xfrm>
          <a:prstGeom prst="rect">
            <a:avLst/>
          </a:prstGeom>
          <a:noFill/>
          <a:ln/>
        </p:spPr>
        <p:txBody>
          <a:bodyPr wrap="none" lIns="0" tIns="0" rIns="0" bIns="0" rtlCol="0" anchor="t"/>
          <a:lstStyle/>
          <a:p>
            <a:pPr marL="0" indent="0" algn="l">
              <a:lnSpc>
                <a:spcPts val="2350"/>
              </a:lnSpc>
              <a:buNone/>
            </a:pPr>
            <a:r>
              <a:rPr lang="en-US" sz="1900" b="1" dirty="0">
                <a:solidFill>
                  <a:srgbClr val="272525"/>
                </a:solidFill>
                <a:latin typeface="Roboto Bold" pitchFamily="34" charset="0"/>
                <a:ea typeface="Roboto Bold" pitchFamily="34" charset="-122"/>
                <a:cs typeface="Roboto Bold" pitchFamily="34" charset="-120"/>
              </a:rPr>
              <a:t>Kulturelle Orientierung</a:t>
            </a:r>
            <a:endParaRPr lang="en-US" sz="1900" dirty="0"/>
          </a:p>
        </p:txBody>
      </p:sp>
      <p:sp>
        <p:nvSpPr>
          <p:cNvPr id="18" name="Text 15"/>
          <p:cNvSpPr/>
          <p:nvPr/>
        </p:nvSpPr>
        <p:spPr>
          <a:xfrm>
            <a:off x="9807535" y="4534376"/>
            <a:ext cx="3880366" cy="589359"/>
          </a:xfrm>
          <a:prstGeom prst="rect">
            <a:avLst/>
          </a:prstGeom>
          <a:noFill/>
          <a:ln/>
        </p:spPr>
        <p:txBody>
          <a:bodyPr wrap="square" lIns="0" tIns="0" rIns="0" bIns="0" rtlCol="0" anchor="t"/>
          <a:lstStyle/>
          <a:p>
            <a:pPr marL="342900" indent="-342900" algn="l">
              <a:lnSpc>
                <a:spcPts val="2300"/>
              </a:lnSpc>
              <a:buSzPct val="100000"/>
              <a:buChar char="•"/>
            </a:pPr>
            <a:r>
              <a:rPr lang="en-US" sz="1450" dirty="0">
                <a:solidFill>
                  <a:srgbClr val="272525"/>
                </a:solidFill>
                <a:latin typeface="Arimo" pitchFamily="34" charset="0"/>
                <a:ea typeface="Arimo" pitchFamily="34" charset="-122"/>
                <a:cs typeface="Arimo" pitchFamily="34" charset="-120"/>
              </a:rPr>
              <a:t>Kurze Einführung in deutsche Gepflogenheiten</a:t>
            </a:r>
            <a:endParaRPr lang="en-US" sz="1450" dirty="0"/>
          </a:p>
        </p:txBody>
      </p:sp>
      <p:sp>
        <p:nvSpPr>
          <p:cNvPr id="19" name="Text 16"/>
          <p:cNvSpPr/>
          <p:nvPr/>
        </p:nvSpPr>
        <p:spPr>
          <a:xfrm>
            <a:off x="9807535" y="5188148"/>
            <a:ext cx="3880366" cy="294680"/>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272525"/>
                </a:solidFill>
                <a:latin typeface="Arimo" pitchFamily="34" charset="0"/>
                <a:ea typeface="Arimo" pitchFamily="34" charset="-122"/>
                <a:cs typeface="Arimo" pitchFamily="34" charset="-120"/>
              </a:rPr>
              <a:t>Lokale Freizeitangebote und Vereine</a:t>
            </a:r>
            <a:endParaRPr lang="en-US" sz="1450" dirty="0"/>
          </a:p>
        </p:txBody>
      </p:sp>
      <p:sp>
        <p:nvSpPr>
          <p:cNvPr id="20" name="Text 17"/>
          <p:cNvSpPr/>
          <p:nvPr/>
        </p:nvSpPr>
        <p:spPr>
          <a:xfrm>
            <a:off x="9807535" y="5547241"/>
            <a:ext cx="3880366" cy="294680"/>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272525"/>
                </a:solidFill>
                <a:latin typeface="Arimo" pitchFamily="34" charset="0"/>
                <a:ea typeface="Arimo" pitchFamily="34" charset="-122"/>
                <a:cs typeface="Arimo" pitchFamily="34" charset="-120"/>
              </a:rPr>
              <a:t>Kulturelle und religiöse Einrichtungen</a:t>
            </a:r>
            <a:endParaRPr lang="en-US" sz="1450" dirty="0"/>
          </a:p>
        </p:txBody>
      </p:sp>
      <p:sp>
        <p:nvSpPr>
          <p:cNvPr id="21" name="Text 18"/>
          <p:cNvSpPr/>
          <p:nvPr/>
        </p:nvSpPr>
        <p:spPr>
          <a:xfrm>
            <a:off x="9807535" y="5906333"/>
            <a:ext cx="3880366" cy="294680"/>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272525"/>
                </a:solidFill>
                <a:latin typeface="Arimo" pitchFamily="34" charset="0"/>
                <a:ea typeface="Arimo" pitchFamily="34" charset="-122"/>
                <a:cs typeface="Arimo" pitchFamily="34" charset="-120"/>
              </a:rPr>
              <a:t>Sprachcafés und Integrationskurse</a:t>
            </a:r>
            <a:endParaRPr lang="en-US" sz="1450" dirty="0"/>
          </a:p>
        </p:txBody>
      </p:sp>
      <p:sp>
        <p:nvSpPr>
          <p:cNvPr id="22" name="Text 19"/>
          <p:cNvSpPr/>
          <p:nvPr/>
        </p:nvSpPr>
        <p:spPr>
          <a:xfrm>
            <a:off x="758309" y="6592253"/>
            <a:ext cx="13113782" cy="884039"/>
          </a:xfrm>
          <a:prstGeom prst="rect">
            <a:avLst/>
          </a:prstGeom>
          <a:noFill/>
          <a:ln/>
        </p:spPr>
        <p:txBody>
          <a:bodyPr wrap="square" lIns="0" tIns="0" rIns="0" bIns="0" rtlCol="0" anchor="t"/>
          <a:lstStyle/>
          <a:p>
            <a:pPr marL="0" indent="0" algn="l">
              <a:lnSpc>
                <a:spcPts val="2300"/>
              </a:lnSpc>
              <a:buNone/>
            </a:pPr>
            <a:r>
              <a:rPr lang="en-US" sz="1450" dirty="0">
                <a:solidFill>
                  <a:srgbClr val="272525"/>
                </a:solidFill>
                <a:latin typeface="Arimo" pitchFamily="34" charset="0"/>
                <a:ea typeface="Arimo" pitchFamily="34" charset="-122"/>
                <a:cs typeface="Arimo" pitchFamily="34" charset="-120"/>
              </a:rPr>
              <a:t>Achten Sie darauf, dass alle Informationen sprachlich zugänglich sind. Verwenden Sie einfache Sprache, visuelle Elemente und gegebenenfalls Übersetzungen in die Muttersprache. Ein durchdachtes Willkommenspaket vermittelt Sicherheit und zeigt, dass Sie sich intensiv mit den Bedürfnissen Ihrer neuen Fachkraft auseinandergesetzt haben.</a:t>
            </a:r>
            <a:endParaRPr lang="en-US" sz="1450" dirty="0"/>
          </a:p>
        </p:txBody>
      </p:sp>
      <p:pic>
        <p:nvPicPr>
          <p:cNvPr id="23" name="Picture 22" descr="logo_sx.png"/>
          <p:cNvPicPr>
            <a:picLocks noChangeAspect="1"/>
          </p:cNvPicPr>
          <p:nvPr/>
        </p:nvPicPr>
        <p:blipFill>
          <a:blip r:embed="rId4"/>
          <a:stretch>
            <a:fillRect/>
          </a:stretch>
        </p:blipFill>
        <p:spPr>
          <a:xfrm>
            <a:off x="12390119" y="7387254"/>
            <a:ext cx="1737360" cy="43086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58309" y="690563"/>
            <a:ext cx="7315676" cy="641390"/>
          </a:xfrm>
          <a:prstGeom prst="rect">
            <a:avLst/>
          </a:prstGeom>
          <a:noFill/>
          <a:ln/>
        </p:spPr>
        <p:txBody>
          <a:bodyPr wrap="none" lIns="0" tIns="0" rIns="0" bIns="0" rtlCol="0" anchor="t"/>
          <a:lstStyle/>
          <a:p>
            <a:pPr marL="0" indent="0" algn="l">
              <a:lnSpc>
                <a:spcPts val="5050"/>
              </a:lnSpc>
              <a:buNone/>
            </a:pPr>
            <a:r>
              <a:rPr lang="en-US" sz="4000" b="1" dirty="0">
                <a:solidFill>
                  <a:srgbClr val="0A4B78"/>
                </a:solidFill>
                <a:latin typeface="Roboto Bold" pitchFamily="34" charset="0"/>
                <a:ea typeface="Roboto Bold" pitchFamily="34" charset="-122"/>
                <a:cs typeface="Roboto Bold" pitchFamily="34" charset="-120"/>
              </a:rPr>
              <a:t>Den ersten Arbeitstag gestalten</a:t>
            </a:r>
            <a:endParaRPr lang="en-US" sz="4000" dirty="0"/>
          </a:p>
        </p:txBody>
      </p:sp>
      <p:sp>
        <p:nvSpPr>
          <p:cNvPr id="3" name="Text 1"/>
          <p:cNvSpPr/>
          <p:nvPr/>
        </p:nvSpPr>
        <p:spPr>
          <a:xfrm>
            <a:off x="2391728" y="2150626"/>
            <a:ext cx="2565678" cy="320635"/>
          </a:xfrm>
          <a:prstGeom prst="rect">
            <a:avLst/>
          </a:prstGeom>
          <a:noFill/>
          <a:ln/>
        </p:spPr>
        <p:txBody>
          <a:bodyPr wrap="none" lIns="0" tIns="0" rIns="0" bIns="0" rtlCol="0" anchor="t"/>
          <a:lstStyle/>
          <a:p>
            <a:pPr marL="0" indent="0" algn="r">
              <a:lnSpc>
                <a:spcPts val="2500"/>
              </a:lnSpc>
              <a:buNone/>
            </a:pPr>
            <a:r>
              <a:rPr lang="en-US" sz="2000" b="1" dirty="0">
                <a:solidFill>
                  <a:srgbClr val="272525"/>
                </a:solidFill>
                <a:latin typeface="Roboto Bold" pitchFamily="34" charset="0"/>
                <a:ea typeface="Roboto Bold" pitchFamily="34" charset="-122"/>
                <a:cs typeface="Roboto Bold" pitchFamily="34" charset="-120"/>
              </a:rPr>
              <a:t>Vorbereitung</a:t>
            </a:r>
            <a:endParaRPr lang="en-US" sz="2000" dirty="0"/>
          </a:p>
        </p:txBody>
      </p:sp>
      <p:sp>
        <p:nvSpPr>
          <p:cNvPr id="4" name="Text 2"/>
          <p:cNvSpPr/>
          <p:nvPr/>
        </p:nvSpPr>
        <p:spPr>
          <a:xfrm>
            <a:off x="758309" y="2588181"/>
            <a:ext cx="4199096" cy="623887"/>
          </a:xfrm>
          <a:prstGeom prst="rect">
            <a:avLst/>
          </a:prstGeom>
          <a:noFill/>
          <a:ln/>
        </p:spPr>
        <p:txBody>
          <a:bodyPr wrap="square" lIns="0" tIns="0" rIns="0" bIns="0" rtlCol="0" anchor="t"/>
          <a:lstStyle/>
          <a:p>
            <a:pPr marL="0" indent="0" algn="r">
              <a:lnSpc>
                <a:spcPts val="2450"/>
              </a:lnSpc>
              <a:buNone/>
            </a:pPr>
            <a:r>
              <a:rPr lang="en-US" sz="1500" dirty="0">
                <a:solidFill>
                  <a:srgbClr val="272525"/>
                </a:solidFill>
                <a:latin typeface="Arimo" pitchFamily="34" charset="0"/>
                <a:ea typeface="Arimo" pitchFamily="34" charset="-122"/>
                <a:cs typeface="Arimo" pitchFamily="34" charset="-120"/>
              </a:rPr>
              <a:t>Arbeitsplatz einrichten, Team informieren, Zeitplan erstellen</a:t>
            </a:r>
            <a:endParaRPr lang="en-US" sz="1500" dirty="0"/>
          </a:p>
        </p:txBody>
      </p:sp>
      <p:pic>
        <p:nvPicPr>
          <p:cNvPr id="5" name="Image 0" descr="preencoded.png"/>
          <p:cNvPicPr>
            <a:picLocks noChangeAspect="1"/>
          </p:cNvPicPr>
          <p:nvPr/>
        </p:nvPicPr>
        <p:blipFill>
          <a:blip r:embed="rId3"/>
          <a:stretch>
            <a:fillRect/>
          </a:stretch>
        </p:blipFill>
        <p:spPr>
          <a:xfrm>
            <a:off x="5249823" y="1721882"/>
            <a:ext cx="4130754" cy="4130754"/>
          </a:xfrm>
          <a:prstGeom prst="rect">
            <a:avLst/>
          </a:prstGeom>
        </p:spPr>
      </p:pic>
      <p:pic>
        <p:nvPicPr>
          <p:cNvPr id="6" name="Image 1" descr="preencoded.png"/>
          <p:cNvPicPr>
            <a:picLocks noChangeAspect="1"/>
          </p:cNvPicPr>
          <p:nvPr/>
        </p:nvPicPr>
        <p:blipFill>
          <a:blip r:embed="rId4"/>
          <a:stretch>
            <a:fillRect/>
          </a:stretch>
        </p:blipFill>
        <p:spPr>
          <a:xfrm>
            <a:off x="6163151" y="2566511"/>
            <a:ext cx="291703" cy="364688"/>
          </a:xfrm>
          <a:prstGeom prst="rect">
            <a:avLst/>
          </a:prstGeom>
        </p:spPr>
      </p:pic>
      <p:sp>
        <p:nvSpPr>
          <p:cNvPr id="7" name="Text 3"/>
          <p:cNvSpPr/>
          <p:nvPr/>
        </p:nvSpPr>
        <p:spPr>
          <a:xfrm>
            <a:off x="9672995" y="1782128"/>
            <a:ext cx="2565678" cy="320635"/>
          </a:xfrm>
          <a:prstGeom prst="rect">
            <a:avLst/>
          </a:prstGeom>
          <a:noFill/>
          <a:ln/>
        </p:spPr>
        <p:txBody>
          <a:bodyPr wrap="none" lIns="0" tIns="0" rIns="0" bIns="0" rtlCol="0" anchor="t"/>
          <a:lstStyle/>
          <a:p>
            <a:pPr marL="0" indent="0" algn="l">
              <a:lnSpc>
                <a:spcPts val="2500"/>
              </a:lnSpc>
              <a:buNone/>
            </a:pPr>
            <a:r>
              <a:rPr lang="en-US" sz="2000" b="1" dirty="0">
                <a:solidFill>
                  <a:srgbClr val="272525"/>
                </a:solidFill>
                <a:latin typeface="Roboto Bold" pitchFamily="34" charset="0"/>
                <a:ea typeface="Roboto Bold" pitchFamily="34" charset="-122"/>
                <a:cs typeface="Roboto Bold" pitchFamily="34" charset="-120"/>
              </a:rPr>
              <a:t>Begrüßung</a:t>
            </a:r>
            <a:endParaRPr lang="en-US" sz="2000" dirty="0"/>
          </a:p>
        </p:txBody>
      </p:sp>
      <p:sp>
        <p:nvSpPr>
          <p:cNvPr id="8" name="Text 4"/>
          <p:cNvSpPr/>
          <p:nvPr/>
        </p:nvSpPr>
        <p:spPr>
          <a:xfrm>
            <a:off x="9672995" y="2219682"/>
            <a:ext cx="4199096" cy="623887"/>
          </a:xfrm>
          <a:prstGeom prst="rect">
            <a:avLst/>
          </a:prstGeom>
          <a:noFill/>
          <a:ln/>
        </p:spPr>
        <p:txBody>
          <a:bodyPr wrap="square" lIns="0" tIns="0" rIns="0" bIns="0" rtlCol="0" anchor="t"/>
          <a:lstStyle/>
          <a:p>
            <a:pPr marL="0" indent="0" algn="l">
              <a:lnSpc>
                <a:spcPts val="2450"/>
              </a:lnSpc>
              <a:buNone/>
            </a:pPr>
            <a:r>
              <a:rPr lang="en-US" sz="1500" dirty="0">
                <a:solidFill>
                  <a:srgbClr val="272525"/>
                </a:solidFill>
                <a:latin typeface="Arimo" pitchFamily="34" charset="0"/>
                <a:ea typeface="Arimo" pitchFamily="34" charset="-122"/>
                <a:cs typeface="Arimo" pitchFamily="34" charset="-120"/>
              </a:rPr>
              <a:t>Persönlicher Empfang, Willkommenspaket überreichen</a:t>
            </a:r>
            <a:endParaRPr lang="en-US" sz="1500" dirty="0"/>
          </a:p>
        </p:txBody>
      </p:sp>
      <p:pic>
        <p:nvPicPr>
          <p:cNvPr id="9" name="Image 2" descr="preencoded.png"/>
          <p:cNvPicPr>
            <a:picLocks noChangeAspect="1"/>
          </p:cNvPicPr>
          <p:nvPr/>
        </p:nvPicPr>
        <p:blipFill>
          <a:blip r:embed="rId5"/>
          <a:stretch>
            <a:fillRect/>
          </a:stretch>
        </p:blipFill>
        <p:spPr>
          <a:xfrm>
            <a:off x="5249823" y="1721882"/>
            <a:ext cx="4130754" cy="4130754"/>
          </a:xfrm>
          <a:prstGeom prst="rect">
            <a:avLst/>
          </a:prstGeom>
        </p:spPr>
      </p:pic>
      <p:pic>
        <p:nvPicPr>
          <p:cNvPr id="10" name="Image 3" descr="preencoded.png"/>
          <p:cNvPicPr>
            <a:picLocks noChangeAspect="1"/>
          </p:cNvPicPr>
          <p:nvPr/>
        </p:nvPicPr>
        <p:blipFill>
          <a:blip r:embed="rId6"/>
          <a:stretch>
            <a:fillRect/>
          </a:stretch>
        </p:blipFill>
        <p:spPr>
          <a:xfrm>
            <a:off x="7845862" y="2327077"/>
            <a:ext cx="291703" cy="364688"/>
          </a:xfrm>
          <a:prstGeom prst="rect">
            <a:avLst/>
          </a:prstGeom>
        </p:spPr>
      </p:pic>
      <p:sp>
        <p:nvSpPr>
          <p:cNvPr id="11" name="Text 5"/>
          <p:cNvSpPr/>
          <p:nvPr/>
        </p:nvSpPr>
        <p:spPr>
          <a:xfrm>
            <a:off x="9770507" y="3256478"/>
            <a:ext cx="2565678" cy="320635"/>
          </a:xfrm>
          <a:prstGeom prst="rect">
            <a:avLst/>
          </a:prstGeom>
          <a:noFill/>
          <a:ln/>
        </p:spPr>
        <p:txBody>
          <a:bodyPr wrap="none" lIns="0" tIns="0" rIns="0" bIns="0" rtlCol="0" anchor="t"/>
          <a:lstStyle/>
          <a:p>
            <a:pPr marL="0" indent="0" algn="l">
              <a:lnSpc>
                <a:spcPts val="2500"/>
              </a:lnSpc>
              <a:buNone/>
            </a:pPr>
            <a:r>
              <a:rPr lang="en-US" sz="2000" b="1" dirty="0">
                <a:solidFill>
                  <a:srgbClr val="272525"/>
                </a:solidFill>
                <a:latin typeface="Roboto Bold" pitchFamily="34" charset="0"/>
                <a:ea typeface="Roboto Bold" pitchFamily="34" charset="-122"/>
                <a:cs typeface="Roboto Bold" pitchFamily="34" charset="-120"/>
              </a:rPr>
              <a:t>Team-Vorstellung</a:t>
            </a:r>
            <a:endParaRPr lang="en-US" sz="2000" dirty="0"/>
          </a:p>
        </p:txBody>
      </p:sp>
      <p:sp>
        <p:nvSpPr>
          <p:cNvPr id="12" name="Text 6"/>
          <p:cNvSpPr/>
          <p:nvPr/>
        </p:nvSpPr>
        <p:spPr>
          <a:xfrm>
            <a:off x="9770507" y="3694033"/>
            <a:ext cx="4101584" cy="623887"/>
          </a:xfrm>
          <a:prstGeom prst="rect">
            <a:avLst/>
          </a:prstGeom>
          <a:noFill/>
          <a:ln/>
        </p:spPr>
        <p:txBody>
          <a:bodyPr wrap="square" lIns="0" tIns="0" rIns="0" bIns="0" rtlCol="0" anchor="t"/>
          <a:lstStyle/>
          <a:p>
            <a:pPr marL="0" indent="0" algn="l">
              <a:lnSpc>
                <a:spcPts val="2450"/>
              </a:lnSpc>
              <a:buNone/>
            </a:pPr>
            <a:r>
              <a:rPr lang="en-US" sz="1500" dirty="0">
                <a:solidFill>
                  <a:srgbClr val="272525"/>
                </a:solidFill>
                <a:latin typeface="Arimo" pitchFamily="34" charset="0"/>
                <a:ea typeface="Arimo" pitchFamily="34" charset="-122"/>
                <a:cs typeface="Arimo" pitchFamily="34" charset="-120"/>
              </a:rPr>
              <a:t>Lockeres Kennenlernen, gemeinsames Frühstück</a:t>
            </a:r>
            <a:endParaRPr lang="en-US" sz="1500" dirty="0"/>
          </a:p>
        </p:txBody>
      </p:sp>
      <p:pic>
        <p:nvPicPr>
          <p:cNvPr id="13" name="Image 4" descr="preencoded.png"/>
          <p:cNvPicPr>
            <a:picLocks noChangeAspect="1"/>
          </p:cNvPicPr>
          <p:nvPr/>
        </p:nvPicPr>
        <p:blipFill>
          <a:blip r:embed="rId7"/>
          <a:stretch>
            <a:fillRect/>
          </a:stretch>
        </p:blipFill>
        <p:spPr>
          <a:xfrm>
            <a:off x="5249823" y="1721882"/>
            <a:ext cx="4130754" cy="4130754"/>
          </a:xfrm>
          <a:prstGeom prst="rect">
            <a:avLst/>
          </a:prstGeom>
        </p:spPr>
      </p:pic>
      <p:pic>
        <p:nvPicPr>
          <p:cNvPr id="14" name="Image 5" descr="preencoded.png"/>
          <p:cNvPicPr>
            <a:picLocks noChangeAspect="1"/>
          </p:cNvPicPr>
          <p:nvPr/>
        </p:nvPicPr>
        <p:blipFill>
          <a:blip r:embed="rId8"/>
          <a:stretch>
            <a:fillRect/>
          </a:stretch>
        </p:blipFill>
        <p:spPr>
          <a:xfrm>
            <a:off x="8593574" y="3853339"/>
            <a:ext cx="291703" cy="364688"/>
          </a:xfrm>
          <a:prstGeom prst="rect">
            <a:avLst/>
          </a:prstGeom>
        </p:spPr>
      </p:pic>
      <p:sp>
        <p:nvSpPr>
          <p:cNvPr id="15" name="Text 7"/>
          <p:cNvSpPr/>
          <p:nvPr/>
        </p:nvSpPr>
        <p:spPr>
          <a:xfrm>
            <a:off x="9672995" y="4730829"/>
            <a:ext cx="2565678" cy="320635"/>
          </a:xfrm>
          <a:prstGeom prst="rect">
            <a:avLst/>
          </a:prstGeom>
          <a:noFill/>
          <a:ln/>
        </p:spPr>
        <p:txBody>
          <a:bodyPr wrap="none" lIns="0" tIns="0" rIns="0" bIns="0" rtlCol="0" anchor="t"/>
          <a:lstStyle/>
          <a:p>
            <a:pPr marL="0" indent="0" algn="l">
              <a:lnSpc>
                <a:spcPts val="2500"/>
              </a:lnSpc>
              <a:buNone/>
            </a:pPr>
            <a:r>
              <a:rPr lang="en-US" sz="2000" b="1" dirty="0">
                <a:solidFill>
                  <a:srgbClr val="272525"/>
                </a:solidFill>
                <a:latin typeface="Roboto Bold" pitchFamily="34" charset="0"/>
                <a:ea typeface="Roboto Bold" pitchFamily="34" charset="-122"/>
                <a:cs typeface="Roboto Bold" pitchFamily="34" charset="-120"/>
              </a:rPr>
              <a:t>Rundgang</a:t>
            </a:r>
            <a:endParaRPr lang="en-US" sz="2000" dirty="0"/>
          </a:p>
        </p:txBody>
      </p:sp>
      <p:sp>
        <p:nvSpPr>
          <p:cNvPr id="16" name="Text 8"/>
          <p:cNvSpPr/>
          <p:nvPr/>
        </p:nvSpPr>
        <p:spPr>
          <a:xfrm>
            <a:off x="9672995" y="5168384"/>
            <a:ext cx="4199096" cy="623887"/>
          </a:xfrm>
          <a:prstGeom prst="rect">
            <a:avLst/>
          </a:prstGeom>
          <a:noFill/>
          <a:ln/>
        </p:spPr>
        <p:txBody>
          <a:bodyPr wrap="square" lIns="0" tIns="0" rIns="0" bIns="0" rtlCol="0" anchor="t"/>
          <a:lstStyle/>
          <a:p>
            <a:pPr marL="0" indent="0" algn="l">
              <a:lnSpc>
                <a:spcPts val="2450"/>
              </a:lnSpc>
              <a:buNone/>
            </a:pPr>
            <a:r>
              <a:rPr lang="en-US" sz="1500" dirty="0">
                <a:solidFill>
                  <a:srgbClr val="272525"/>
                </a:solidFill>
                <a:latin typeface="Arimo" pitchFamily="34" charset="0"/>
                <a:ea typeface="Arimo" pitchFamily="34" charset="-122"/>
                <a:cs typeface="Arimo" pitchFamily="34" charset="-120"/>
              </a:rPr>
              <a:t>Orientierung im Gebäude, wichtige Bereiche zeigen</a:t>
            </a:r>
            <a:endParaRPr lang="en-US" sz="1500" dirty="0"/>
          </a:p>
        </p:txBody>
      </p:sp>
      <p:pic>
        <p:nvPicPr>
          <p:cNvPr id="17" name="Image 6" descr="preencoded.png"/>
          <p:cNvPicPr>
            <a:picLocks noChangeAspect="1"/>
          </p:cNvPicPr>
          <p:nvPr/>
        </p:nvPicPr>
        <p:blipFill>
          <a:blip r:embed="rId9"/>
          <a:stretch>
            <a:fillRect/>
          </a:stretch>
        </p:blipFill>
        <p:spPr>
          <a:xfrm>
            <a:off x="5249823" y="1721882"/>
            <a:ext cx="4130754" cy="4130754"/>
          </a:xfrm>
          <a:prstGeom prst="rect">
            <a:avLst/>
          </a:prstGeom>
        </p:spPr>
      </p:pic>
      <p:pic>
        <p:nvPicPr>
          <p:cNvPr id="18" name="Image 7" descr="preencoded.png"/>
          <p:cNvPicPr>
            <a:picLocks noChangeAspect="1"/>
          </p:cNvPicPr>
          <p:nvPr/>
        </p:nvPicPr>
        <p:blipFill>
          <a:blip r:embed="rId10"/>
          <a:stretch>
            <a:fillRect/>
          </a:stretch>
        </p:blipFill>
        <p:spPr>
          <a:xfrm>
            <a:off x="7372945" y="5036106"/>
            <a:ext cx="291703" cy="364688"/>
          </a:xfrm>
          <a:prstGeom prst="rect">
            <a:avLst/>
          </a:prstGeom>
        </p:spPr>
      </p:pic>
      <p:sp>
        <p:nvSpPr>
          <p:cNvPr id="19" name="Text 9"/>
          <p:cNvSpPr/>
          <p:nvPr/>
        </p:nvSpPr>
        <p:spPr>
          <a:xfrm>
            <a:off x="2391728" y="4362212"/>
            <a:ext cx="2565678" cy="320635"/>
          </a:xfrm>
          <a:prstGeom prst="rect">
            <a:avLst/>
          </a:prstGeom>
          <a:noFill/>
          <a:ln/>
        </p:spPr>
        <p:txBody>
          <a:bodyPr wrap="none" lIns="0" tIns="0" rIns="0" bIns="0" rtlCol="0" anchor="t"/>
          <a:lstStyle/>
          <a:p>
            <a:pPr marL="0" indent="0" algn="r">
              <a:lnSpc>
                <a:spcPts val="2500"/>
              </a:lnSpc>
              <a:buNone/>
            </a:pPr>
            <a:r>
              <a:rPr lang="en-US" sz="2000" b="1" dirty="0">
                <a:solidFill>
                  <a:srgbClr val="272525"/>
                </a:solidFill>
                <a:latin typeface="Roboto Bold" pitchFamily="34" charset="0"/>
                <a:ea typeface="Roboto Bold" pitchFamily="34" charset="-122"/>
                <a:cs typeface="Roboto Bold" pitchFamily="34" charset="-120"/>
              </a:rPr>
              <a:t>Ausklang</a:t>
            </a:r>
            <a:endParaRPr lang="en-US" sz="2000" dirty="0"/>
          </a:p>
        </p:txBody>
      </p:sp>
      <p:sp>
        <p:nvSpPr>
          <p:cNvPr id="20" name="Text 10"/>
          <p:cNvSpPr/>
          <p:nvPr/>
        </p:nvSpPr>
        <p:spPr>
          <a:xfrm>
            <a:off x="758309" y="4799767"/>
            <a:ext cx="4199096" cy="623887"/>
          </a:xfrm>
          <a:prstGeom prst="rect">
            <a:avLst/>
          </a:prstGeom>
          <a:noFill/>
          <a:ln/>
        </p:spPr>
        <p:txBody>
          <a:bodyPr wrap="square" lIns="0" tIns="0" rIns="0" bIns="0" rtlCol="0" anchor="t"/>
          <a:lstStyle/>
          <a:p>
            <a:pPr marL="0" indent="0" algn="r">
              <a:lnSpc>
                <a:spcPts val="2450"/>
              </a:lnSpc>
              <a:buNone/>
            </a:pPr>
            <a:r>
              <a:rPr lang="en-US" sz="1500" dirty="0">
                <a:solidFill>
                  <a:srgbClr val="272525"/>
                </a:solidFill>
                <a:latin typeface="Arimo" pitchFamily="34" charset="0"/>
                <a:ea typeface="Arimo" pitchFamily="34" charset="-122"/>
                <a:cs typeface="Arimo" pitchFamily="34" charset="-120"/>
              </a:rPr>
              <a:t>Gemeinsamer Tagesabschluss, Fragen beantworten</a:t>
            </a:r>
            <a:endParaRPr lang="en-US" sz="1500" dirty="0"/>
          </a:p>
        </p:txBody>
      </p:sp>
      <p:pic>
        <p:nvPicPr>
          <p:cNvPr id="21" name="Image 8" descr="preencoded.png"/>
          <p:cNvPicPr>
            <a:picLocks noChangeAspect="1"/>
          </p:cNvPicPr>
          <p:nvPr/>
        </p:nvPicPr>
        <p:blipFill>
          <a:blip r:embed="rId11"/>
          <a:stretch>
            <a:fillRect/>
          </a:stretch>
        </p:blipFill>
        <p:spPr>
          <a:xfrm>
            <a:off x="5249823" y="1721882"/>
            <a:ext cx="4130754" cy="4130754"/>
          </a:xfrm>
          <a:prstGeom prst="rect">
            <a:avLst/>
          </a:prstGeom>
        </p:spPr>
      </p:pic>
      <p:pic>
        <p:nvPicPr>
          <p:cNvPr id="22" name="Image 9" descr="preencoded.png"/>
          <p:cNvPicPr>
            <a:picLocks noChangeAspect="1"/>
          </p:cNvPicPr>
          <p:nvPr/>
        </p:nvPicPr>
        <p:blipFill>
          <a:blip r:embed="rId12"/>
          <a:stretch>
            <a:fillRect/>
          </a:stretch>
        </p:blipFill>
        <p:spPr>
          <a:xfrm>
            <a:off x="5870972" y="4240887"/>
            <a:ext cx="291703" cy="364688"/>
          </a:xfrm>
          <a:prstGeom prst="rect">
            <a:avLst/>
          </a:prstGeom>
        </p:spPr>
      </p:pic>
      <p:sp>
        <p:nvSpPr>
          <p:cNvPr id="23" name="Text 11"/>
          <p:cNvSpPr/>
          <p:nvPr/>
        </p:nvSpPr>
        <p:spPr>
          <a:xfrm>
            <a:off x="758309" y="6071949"/>
            <a:ext cx="13113782" cy="623887"/>
          </a:xfrm>
          <a:prstGeom prst="rect">
            <a:avLst/>
          </a:prstGeom>
          <a:noFill/>
          <a:ln/>
        </p:spPr>
        <p:txBody>
          <a:bodyPr wrap="square" lIns="0" tIns="0" rIns="0" bIns="0" rtlCol="0" anchor="t"/>
          <a:lstStyle/>
          <a:p>
            <a:pPr marL="0" indent="0" algn="l">
              <a:lnSpc>
                <a:spcPts val="2450"/>
              </a:lnSpc>
              <a:buNone/>
            </a:pPr>
            <a:r>
              <a:rPr lang="en-US" sz="1500" dirty="0">
                <a:solidFill>
                  <a:srgbClr val="272525"/>
                </a:solidFill>
                <a:latin typeface="Arimo" pitchFamily="34" charset="0"/>
                <a:ea typeface="Arimo" pitchFamily="34" charset="-122"/>
                <a:cs typeface="Arimo" pitchFamily="34" charset="-120"/>
              </a:rPr>
              <a:t>Planen Sie für den ersten Tag ausreichend Zeit ein und vermeiden Sie eine Informationsüberflutung. Der Fokus sollte auf dem persönlichen Kennenlernen und der Orientierung liegen, nicht auf fachlichen Inhalten oder Arbeitsanweisungen.</a:t>
            </a:r>
            <a:endParaRPr lang="en-US" sz="1500" dirty="0"/>
          </a:p>
        </p:txBody>
      </p:sp>
      <p:sp>
        <p:nvSpPr>
          <p:cNvPr id="24" name="Text 12"/>
          <p:cNvSpPr/>
          <p:nvPr/>
        </p:nvSpPr>
        <p:spPr>
          <a:xfrm>
            <a:off x="758309" y="6915150"/>
            <a:ext cx="13113782" cy="623887"/>
          </a:xfrm>
          <a:prstGeom prst="rect">
            <a:avLst/>
          </a:prstGeom>
          <a:noFill/>
          <a:ln/>
        </p:spPr>
        <p:txBody>
          <a:bodyPr wrap="square" lIns="0" tIns="0" rIns="0" bIns="0" rtlCol="0" anchor="t"/>
          <a:lstStyle/>
          <a:p>
            <a:pPr marL="0" indent="0" algn="l">
              <a:lnSpc>
                <a:spcPts val="2450"/>
              </a:lnSpc>
              <a:buNone/>
            </a:pPr>
            <a:r>
              <a:rPr lang="en-US" sz="1500" dirty="0">
                <a:solidFill>
                  <a:srgbClr val="272525"/>
                </a:solidFill>
                <a:latin typeface="Arimo" pitchFamily="34" charset="0"/>
                <a:ea typeface="Arimo" pitchFamily="34" charset="-122"/>
                <a:cs typeface="Arimo" pitchFamily="34" charset="-120"/>
              </a:rPr>
              <a:t>Ein gelungener erster Eindruck ist entscheidend für die weitere Zusammenarbeit. Stellen Sie sicher, dass Ihre neue Fachkraft sich willkommen und wertgeschätzt fühlt. Dies legt den Grundstein für eine erfolgreiche Integration ins Team und ins Unternehmen.</a:t>
            </a:r>
            <a:endParaRPr lang="en-US" sz="1500" dirty="0"/>
          </a:p>
        </p:txBody>
      </p:sp>
      <p:pic>
        <p:nvPicPr>
          <p:cNvPr id="25" name="Image 10" descr="preencoded.png"/>
          <p:cNvPicPr>
            <a:picLocks noChangeAspect="1"/>
          </p:cNvPicPr>
          <p:nvPr/>
        </p:nvPicPr>
        <p:blipFill>
          <a:blip r:embed="rId13"/>
          <a:stretch>
            <a:fillRect/>
          </a:stretch>
        </p:blipFill>
        <p:spPr>
          <a:xfrm>
            <a:off x="13247965" y="228600"/>
            <a:ext cx="1153835" cy="403741"/>
          </a:xfrm>
          <a:prstGeom prst="rect">
            <a:avLst/>
          </a:prstGeom>
        </p:spPr>
      </p:pic>
      <p:pic>
        <p:nvPicPr>
          <p:cNvPr id="26" name="Picture 25" descr="logo_sx.png"/>
          <p:cNvPicPr>
            <a:picLocks noChangeAspect="1"/>
          </p:cNvPicPr>
          <p:nvPr/>
        </p:nvPicPr>
        <p:blipFill>
          <a:blip r:embed="rId14"/>
          <a:stretch>
            <a:fillRect/>
          </a:stretch>
        </p:blipFill>
        <p:spPr>
          <a:xfrm>
            <a:off x="12390119" y="7387254"/>
            <a:ext cx="1737360" cy="43086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58309" y="611386"/>
            <a:ext cx="9938504" cy="605671"/>
          </a:xfrm>
          <a:prstGeom prst="rect">
            <a:avLst/>
          </a:prstGeom>
          <a:noFill/>
          <a:ln/>
        </p:spPr>
        <p:txBody>
          <a:bodyPr wrap="none" lIns="0" tIns="0" rIns="0" bIns="0" rtlCol="0" anchor="t"/>
          <a:lstStyle/>
          <a:p>
            <a:pPr marL="0" indent="0" algn="l">
              <a:lnSpc>
                <a:spcPts val="4750"/>
              </a:lnSpc>
              <a:buNone/>
            </a:pPr>
            <a:r>
              <a:rPr lang="en-US" sz="3800" b="1" dirty="0">
                <a:solidFill>
                  <a:srgbClr val="0A4B78"/>
                </a:solidFill>
                <a:latin typeface="Roboto Bold" pitchFamily="34" charset="0"/>
                <a:ea typeface="Roboto Bold" pitchFamily="34" charset="-122"/>
                <a:cs typeface="Roboto Bold" pitchFamily="34" charset="-120"/>
              </a:rPr>
              <a:t>Onboarding-Prozess begleiten und evaluieren</a:t>
            </a:r>
            <a:endParaRPr lang="en-US" sz="3800" dirty="0"/>
          </a:p>
        </p:txBody>
      </p:sp>
      <p:sp>
        <p:nvSpPr>
          <p:cNvPr id="3" name="Shape 1"/>
          <p:cNvSpPr/>
          <p:nvPr/>
        </p:nvSpPr>
        <p:spPr>
          <a:xfrm>
            <a:off x="7303770" y="1585317"/>
            <a:ext cx="22860" cy="4439722"/>
          </a:xfrm>
          <a:prstGeom prst="roundRect">
            <a:avLst>
              <a:gd name="adj" fmla="val 338357"/>
            </a:avLst>
          </a:prstGeom>
          <a:solidFill>
            <a:srgbClr val="D8D4D4"/>
          </a:solidFill>
          <a:ln/>
        </p:spPr>
        <p:txBody>
          <a:bodyPr/>
          <a:lstStyle/>
          <a:p>
            <a:endParaRPr lang="de-DE"/>
          </a:p>
        </p:txBody>
      </p:sp>
      <p:sp>
        <p:nvSpPr>
          <p:cNvPr id="4" name="Shape 2"/>
          <p:cNvSpPr/>
          <p:nvPr/>
        </p:nvSpPr>
        <p:spPr>
          <a:xfrm>
            <a:off x="6578441" y="1988225"/>
            <a:ext cx="552450" cy="22860"/>
          </a:xfrm>
          <a:prstGeom prst="roundRect">
            <a:avLst>
              <a:gd name="adj" fmla="val 338357"/>
            </a:avLst>
          </a:prstGeom>
          <a:solidFill>
            <a:srgbClr val="D8D4D4"/>
          </a:solidFill>
          <a:ln/>
        </p:spPr>
        <p:txBody>
          <a:bodyPr/>
          <a:lstStyle/>
          <a:p>
            <a:endParaRPr lang="de-DE"/>
          </a:p>
        </p:txBody>
      </p:sp>
      <p:sp>
        <p:nvSpPr>
          <p:cNvPr id="5" name="Shape 3"/>
          <p:cNvSpPr/>
          <p:nvPr/>
        </p:nvSpPr>
        <p:spPr>
          <a:xfrm>
            <a:off x="7108031" y="1792486"/>
            <a:ext cx="414338" cy="414338"/>
          </a:xfrm>
          <a:prstGeom prst="roundRect">
            <a:avLst>
              <a:gd name="adj" fmla="val 18668"/>
            </a:avLst>
          </a:prstGeom>
          <a:solidFill>
            <a:srgbClr val="FFFFFF"/>
          </a:solidFill>
          <a:ln/>
          <a:effectLst>
            <a:outerShdw blurRad="45720" dist="22860" dir="13500000" algn="bl" rotWithShape="0">
              <a:srgbClr val="FFFFFF">
                <a:alpha val="70000"/>
              </a:srgbClr>
            </a:outerShdw>
          </a:effectLst>
        </p:spPr>
        <p:txBody>
          <a:bodyPr/>
          <a:lstStyle/>
          <a:p>
            <a:endParaRPr lang="de-DE"/>
          </a:p>
        </p:txBody>
      </p:sp>
      <p:pic>
        <p:nvPicPr>
          <p:cNvPr id="6" name="Image 0" descr="preencoded.png"/>
          <p:cNvPicPr>
            <a:picLocks noChangeAspect="1"/>
          </p:cNvPicPr>
          <p:nvPr/>
        </p:nvPicPr>
        <p:blipFill>
          <a:blip r:embed="rId3"/>
          <a:stretch>
            <a:fillRect/>
          </a:stretch>
        </p:blipFill>
        <p:spPr>
          <a:xfrm>
            <a:off x="7169825" y="1817965"/>
            <a:ext cx="290751" cy="363379"/>
          </a:xfrm>
          <a:prstGeom prst="rect">
            <a:avLst/>
          </a:prstGeom>
        </p:spPr>
      </p:pic>
      <p:sp>
        <p:nvSpPr>
          <p:cNvPr id="7" name="Text 4"/>
          <p:cNvSpPr/>
          <p:nvPr/>
        </p:nvSpPr>
        <p:spPr>
          <a:xfrm>
            <a:off x="2164794" y="1769388"/>
            <a:ext cx="4229695" cy="302776"/>
          </a:xfrm>
          <a:prstGeom prst="rect">
            <a:avLst/>
          </a:prstGeom>
          <a:noFill/>
          <a:ln/>
        </p:spPr>
        <p:txBody>
          <a:bodyPr wrap="none" lIns="0" tIns="0" rIns="0" bIns="0" rtlCol="0" anchor="t"/>
          <a:lstStyle/>
          <a:p>
            <a:pPr marL="0" indent="0" algn="r">
              <a:lnSpc>
                <a:spcPts val="2350"/>
              </a:lnSpc>
              <a:buNone/>
            </a:pPr>
            <a:r>
              <a:rPr lang="en-US" sz="1900" b="1" dirty="0">
                <a:solidFill>
                  <a:srgbClr val="272525"/>
                </a:solidFill>
                <a:latin typeface="Roboto Bold" pitchFamily="34" charset="0"/>
                <a:ea typeface="Roboto Bold" pitchFamily="34" charset="-122"/>
                <a:cs typeface="Roboto Bold" pitchFamily="34" charset="-120"/>
              </a:rPr>
              <a:t>1-2 Tage: Erstes Onboarding-Gespräch</a:t>
            </a:r>
            <a:endParaRPr lang="en-US" sz="1900" dirty="0"/>
          </a:p>
        </p:txBody>
      </p:sp>
      <p:sp>
        <p:nvSpPr>
          <p:cNvPr id="8" name="Text 5"/>
          <p:cNvSpPr/>
          <p:nvPr/>
        </p:nvSpPr>
        <p:spPr>
          <a:xfrm>
            <a:off x="758309" y="2182654"/>
            <a:ext cx="5636181" cy="884039"/>
          </a:xfrm>
          <a:prstGeom prst="rect">
            <a:avLst/>
          </a:prstGeom>
          <a:noFill/>
          <a:ln/>
        </p:spPr>
        <p:txBody>
          <a:bodyPr wrap="square" lIns="0" tIns="0" rIns="0" bIns="0" rtlCol="0" anchor="t"/>
          <a:lstStyle/>
          <a:p>
            <a:pPr marL="0" indent="0" algn="r">
              <a:lnSpc>
                <a:spcPts val="2300"/>
              </a:lnSpc>
              <a:buNone/>
            </a:pPr>
            <a:r>
              <a:rPr lang="en-US" sz="1450" dirty="0">
                <a:solidFill>
                  <a:srgbClr val="272525"/>
                </a:solidFill>
                <a:latin typeface="Arimo" pitchFamily="34" charset="0"/>
                <a:ea typeface="Arimo" pitchFamily="34" charset="-122"/>
                <a:cs typeface="Arimo" pitchFamily="34" charset="-120"/>
              </a:rPr>
              <a:t>Klären Sie gegenseitige Erwartungen und stellen Sie sicher, dass alle administrativen Fragen geklärt sind. Geben Sie einen detaillierten Überblick über die ersten Arbeitswochen.</a:t>
            </a:r>
            <a:endParaRPr lang="en-US" sz="1450" dirty="0"/>
          </a:p>
        </p:txBody>
      </p:sp>
      <p:sp>
        <p:nvSpPr>
          <p:cNvPr id="9" name="Shape 6"/>
          <p:cNvSpPr/>
          <p:nvPr/>
        </p:nvSpPr>
        <p:spPr>
          <a:xfrm>
            <a:off x="7499509" y="2908935"/>
            <a:ext cx="552450" cy="22860"/>
          </a:xfrm>
          <a:prstGeom prst="roundRect">
            <a:avLst>
              <a:gd name="adj" fmla="val 338357"/>
            </a:avLst>
          </a:prstGeom>
          <a:solidFill>
            <a:srgbClr val="D8D4D4"/>
          </a:solidFill>
          <a:ln/>
        </p:spPr>
        <p:txBody>
          <a:bodyPr/>
          <a:lstStyle/>
          <a:p>
            <a:endParaRPr lang="de-DE"/>
          </a:p>
        </p:txBody>
      </p:sp>
      <p:sp>
        <p:nvSpPr>
          <p:cNvPr id="10" name="Shape 7"/>
          <p:cNvSpPr/>
          <p:nvPr/>
        </p:nvSpPr>
        <p:spPr>
          <a:xfrm>
            <a:off x="7108031" y="2713196"/>
            <a:ext cx="414338" cy="414338"/>
          </a:xfrm>
          <a:prstGeom prst="roundRect">
            <a:avLst>
              <a:gd name="adj" fmla="val 18668"/>
            </a:avLst>
          </a:prstGeom>
          <a:solidFill>
            <a:srgbClr val="FFFFFF"/>
          </a:solidFill>
          <a:ln/>
          <a:effectLst>
            <a:outerShdw blurRad="45720" dist="22860" dir="13500000" algn="bl" rotWithShape="0">
              <a:srgbClr val="FFFFFF">
                <a:alpha val="70000"/>
              </a:srgbClr>
            </a:outerShdw>
          </a:effectLst>
        </p:spPr>
        <p:txBody>
          <a:bodyPr/>
          <a:lstStyle/>
          <a:p>
            <a:endParaRPr lang="de-DE"/>
          </a:p>
        </p:txBody>
      </p:sp>
      <p:pic>
        <p:nvPicPr>
          <p:cNvPr id="11" name="Image 1" descr="preencoded.png"/>
          <p:cNvPicPr>
            <a:picLocks noChangeAspect="1"/>
          </p:cNvPicPr>
          <p:nvPr/>
        </p:nvPicPr>
        <p:blipFill>
          <a:blip r:embed="rId4"/>
          <a:stretch>
            <a:fillRect/>
          </a:stretch>
        </p:blipFill>
        <p:spPr>
          <a:xfrm>
            <a:off x="7169825" y="2738676"/>
            <a:ext cx="290751" cy="363379"/>
          </a:xfrm>
          <a:prstGeom prst="rect">
            <a:avLst/>
          </a:prstGeom>
        </p:spPr>
      </p:pic>
      <p:sp>
        <p:nvSpPr>
          <p:cNvPr id="12" name="Text 8"/>
          <p:cNvSpPr/>
          <p:nvPr/>
        </p:nvSpPr>
        <p:spPr>
          <a:xfrm>
            <a:off x="8235910" y="2690098"/>
            <a:ext cx="3380303" cy="302776"/>
          </a:xfrm>
          <a:prstGeom prst="rect">
            <a:avLst/>
          </a:prstGeom>
          <a:noFill/>
          <a:ln/>
        </p:spPr>
        <p:txBody>
          <a:bodyPr wrap="none" lIns="0" tIns="0" rIns="0" bIns="0" rtlCol="0" anchor="t"/>
          <a:lstStyle/>
          <a:p>
            <a:pPr marL="0" indent="0" algn="l">
              <a:lnSpc>
                <a:spcPts val="2350"/>
              </a:lnSpc>
              <a:buNone/>
            </a:pPr>
            <a:r>
              <a:rPr lang="en-US" sz="1900" b="1" dirty="0">
                <a:solidFill>
                  <a:srgbClr val="272525"/>
                </a:solidFill>
                <a:latin typeface="Roboto Bold" pitchFamily="34" charset="0"/>
                <a:ea typeface="Roboto Bold" pitchFamily="34" charset="-122"/>
                <a:cs typeface="Roboto Bold" pitchFamily="34" charset="-120"/>
              </a:rPr>
              <a:t>2 Wochen: Feedback-Gespräch</a:t>
            </a:r>
            <a:endParaRPr lang="en-US" sz="1900" dirty="0"/>
          </a:p>
        </p:txBody>
      </p:sp>
      <p:sp>
        <p:nvSpPr>
          <p:cNvPr id="13" name="Text 9"/>
          <p:cNvSpPr/>
          <p:nvPr/>
        </p:nvSpPr>
        <p:spPr>
          <a:xfrm>
            <a:off x="8235910" y="3103364"/>
            <a:ext cx="5636181" cy="884039"/>
          </a:xfrm>
          <a:prstGeom prst="rect">
            <a:avLst/>
          </a:prstGeom>
          <a:noFill/>
          <a:ln/>
        </p:spPr>
        <p:txBody>
          <a:bodyPr wrap="square" lIns="0" tIns="0" rIns="0" bIns="0" rtlCol="0" anchor="t"/>
          <a:lstStyle/>
          <a:p>
            <a:pPr marL="0" indent="0" algn="l">
              <a:lnSpc>
                <a:spcPts val="2300"/>
              </a:lnSpc>
              <a:buNone/>
            </a:pPr>
            <a:r>
              <a:rPr lang="en-US" sz="1450" dirty="0">
                <a:solidFill>
                  <a:srgbClr val="272525"/>
                </a:solidFill>
                <a:latin typeface="Arimo" pitchFamily="34" charset="0"/>
                <a:ea typeface="Arimo" pitchFamily="34" charset="-122"/>
                <a:cs typeface="Arimo" pitchFamily="34" charset="-120"/>
              </a:rPr>
              <a:t>Besprechen Sie erste Eindrücke und identifizieren Sie mögliche Herausforderungen frühzeitig. Passen Sie bei Bedarf den Einarbeitungsplan an.</a:t>
            </a:r>
            <a:endParaRPr lang="en-US" sz="1450" dirty="0"/>
          </a:p>
        </p:txBody>
      </p:sp>
      <p:sp>
        <p:nvSpPr>
          <p:cNvPr id="14" name="Shape 10"/>
          <p:cNvSpPr/>
          <p:nvPr/>
        </p:nvSpPr>
        <p:spPr>
          <a:xfrm>
            <a:off x="6578441" y="3837742"/>
            <a:ext cx="552450" cy="22860"/>
          </a:xfrm>
          <a:prstGeom prst="roundRect">
            <a:avLst>
              <a:gd name="adj" fmla="val 338357"/>
            </a:avLst>
          </a:prstGeom>
          <a:solidFill>
            <a:srgbClr val="D8D4D4"/>
          </a:solidFill>
          <a:ln/>
        </p:spPr>
        <p:txBody>
          <a:bodyPr/>
          <a:lstStyle/>
          <a:p>
            <a:endParaRPr lang="de-DE"/>
          </a:p>
        </p:txBody>
      </p:sp>
      <p:sp>
        <p:nvSpPr>
          <p:cNvPr id="15" name="Shape 11"/>
          <p:cNvSpPr/>
          <p:nvPr/>
        </p:nvSpPr>
        <p:spPr>
          <a:xfrm>
            <a:off x="7108031" y="3642003"/>
            <a:ext cx="414338" cy="414338"/>
          </a:xfrm>
          <a:prstGeom prst="roundRect">
            <a:avLst>
              <a:gd name="adj" fmla="val 18668"/>
            </a:avLst>
          </a:prstGeom>
          <a:solidFill>
            <a:srgbClr val="FFFFFF"/>
          </a:solidFill>
          <a:ln/>
          <a:effectLst>
            <a:outerShdw blurRad="45720" dist="22860" dir="13500000" algn="bl" rotWithShape="0">
              <a:srgbClr val="FFFFFF">
                <a:alpha val="70000"/>
              </a:srgbClr>
            </a:outerShdw>
          </a:effectLst>
        </p:spPr>
        <p:txBody>
          <a:bodyPr/>
          <a:lstStyle/>
          <a:p>
            <a:endParaRPr lang="de-DE"/>
          </a:p>
        </p:txBody>
      </p:sp>
      <p:pic>
        <p:nvPicPr>
          <p:cNvPr id="16" name="Image 2" descr="preencoded.png"/>
          <p:cNvPicPr>
            <a:picLocks noChangeAspect="1"/>
          </p:cNvPicPr>
          <p:nvPr/>
        </p:nvPicPr>
        <p:blipFill>
          <a:blip r:embed="rId5"/>
          <a:stretch>
            <a:fillRect/>
          </a:stretch>
        </p:blipFill>
        <p:spPr>
          <a:xfrm>
            <a:off x="7169825" y="3667482"/>
            <a:ext cx="290751" cy="363379"/>
          </a:xfrm>
          <a:prstGeom prst="rect">
            <a:avLst/>
          </a:prstGeom>
        </p:spPr>
      </p:pic>
      <p:sp>
        <p:nvSpPr>
          <p:cNvPr id="17" name="Text 12"/>
          <p:cNvSpPr/>
          <p:nvPr/>
        </p:nvSpPr>
        <p:spPr>
          <a:xfrm>
            <a:off x="2399467" y="3618905"/>
            <a:ext cx="3995023" cy="302776"/>
          </a:xfrm>
          <a:prstGeom prst="rect">
            <a:avLst/>
          </a:prstGeom>
          <a:noFill/>
          <a:ln/>
        </p:spPr>
        <p:txBody>
          <a:bodyPr wrap="none" lIns="0" tIns="0" rIns="0" bIns="0" rtlCol="0" anchor="t"/>
          <a:lstStyle/>
          <a:p>
            <a:pPr marL="0" indent="0" algn="r">
              <a:lnSpc>
                <a:spcPts val="2350"/>
              </a:lnSpc>
              <a:buNone/>
            </a:pPr>
            <a:r>
              <a:rPr lang="en-US" sz="1900" b="1" dirty="0">
                <a:solidFill>
                  <a:srgbClr val="272525"/>
                </a:solidFill>
                <a:latin typeface="Roboto Bold" pitchFamily="34" charset="0"/>
                <a:ea typeface="Roboto Bold" pitchFamily="34" charset="-122"/>
                <a:cs typeface="Roboto Bold" pitchFamily="34" charset="-120"/>
              </a:rPr>
              <a:t>1 Monat: Zielvereinbarungsgespräch</a:t>
            </a:r>
            <a:endParaRPr lang="en-US" sz="1900" dirty="0"/>
          </a:p>
        </p:txBody>
      </p:sp>
      <p:sp>
        <p:nvSpPr>
          <p:cNvPr id="18" name="Text 13"/>
          <p:cNvSpPr/>
          <p:nvPr/>
        </p:nvSpPr>
        <p:spPr>
          <a:xfrm>
            <a:off x="758309" y="4032171"/>
            <a:ext cx="5636181" cy="884039"/>
          </a:xfrm>
          <a:prstGeom prst="rect">
            <a:avLst/>
          </a:prstGeom>
          <a:noFill/>
          <a:ln/>
        </p:spPr>
        <p:txBody>
          <a:bodyPr wrap="square" lIns="0" tIns="0" rIns="0" bIns="0" rtlCol="0" anchor="t"/>
          <a:lstStyle/>
          <a:p>
            <a:pPr marL="0" indent="0" algn="r">
              <a:lnSpc>
                <a:spcPts val="2300"/>
              </a:lnSpc>
              <a:buNone/>
            </a:pPr>
            <a:r>
              <a:rPr lang="en-US" sz="1450" dirty="0">
                <a:solidFill>
                  <a:srgbClr val="272525"/>
                </a:solidFill>
                <a:latin typeface="Arimo" pitchFamily="34" charset="0"/>
                <a:ea typeface="Arimo" pitchFamily="34" charset="-122"/>
                <a:cs typeface="Arimo" pitchFamily="34" charset="-120"/>
              </a:rPr>
              <a:t>Definieren Sie gemeinsam realistische Ziele für die kommenden Monate. Berücksichtigen Sie dabei kulturelle Unterschiede in der Arbeitsweise.</a:t>
            </a:r>
            <a:endParaRPr lang="en-US" sz="1450" dirty="0"/>
          </a:p>
        </p:txBody>
      </p:sp>
      <p:sp>
        <p:nvSpPr>
          <p:cNvPr id="19" name="Shape 14"/>
          <p:cNvSpPr/>
          <p:nvPr/>
        </p:nvSpPr>
        <p:spPr>
          <a:xfrm>
            <a:off x="7499509" y="4762500"/>
            <a:ext cx="552450" cy="22860"/>
          </a:xfrm>
          <a:prstGeom prst="roundRect">
            <a:avLst>
              <a:gd name="adj" fmla="val 338357"/>
            </a:avLst>
          </a:prstGeom>
          <a:solidFill>
            <a:srgbClr val="D8D4D4"/>
          </a:solidFill>
          <a:ln/>
        </p:spPr>
        <p:txBody>
          <a:bodyPr/>
          <a:lstStyle/>
          <a:p>
            <a:endParaRPr lang="de-DE"/>
          </a:p>
        </p:txBody>
      </p:sp>
      <p:sp>
        <p:nvSpPr>
          <p:cNvPr id="20" name="Shape 15"/>
          <p:cNvSpPr/>
          <p:nvPr/>
        </p:nvSpPr>
        <p:spPr>
          <a:xfrm>
            <a:off x="7108031" y="4566761"/>
            <a:ext cx="414338" cy="414338"/>
          </a:xfrm>
          <a:prstGeom prst="roundRect">
            <a:avLst>
              <a:gd name="adj" fmla="val 18668"/>
            </a:avLst>
          </a:prstGeom>
          <a:solidFill>
            <a:srgbClr val="FFFFFF"/>
          </a:solidFill>
          <a:ln/>
          <a:effectLst>
            <a:outerShdw blurRad="45720" dist="22860" dir="13500000" algn="bl" rotWithShape="0">
              <a:srgbClr val="FFFFFF">
                <a:alpha val="70000"/>
              </a:srgbClr>
            </a:outerShdw>
          </a:effectLst>
        </p:spPr>
        <p:txBody>
          <a:bodyPr/>
          <a:lstStyle/>
          <a:p>
            <a:endParaRPr lang="de-DE"/>
          </a:p>
        </p:txBody>
      </p:sp>
      <p:pic>
        <p:nvPicPr>
          <p:cNvPr id="21" name="Image 3" descr="preencoded.png"/>
          <p:cNvPicPr>
            <a:picLocks noChangeAspect="1"/>
          </p:cNvPicPr>
          <p:nvPr/>
        </p:nvPicPr>
        <p:blipFill>
          <a:blip r:embed="rId6"/>
          <a:stretch>
            <a:fillRect/>
          </a:stretch>
        </p:blipFill>
        <p:spPr>
          <a:xfrm>
            <a:off x="7169825" y="4592241"/>
            <a:ext cx="290751" cy="363379"/>
          </a:xfrm>
          <a:prstGeom prst="rect">
            <a:avLst/>
          </a:prstGeom>
        </p:spPr>
      </p:pic>
      <p:sp>
        <p:nvSpPr>
          <p:cNvPr id="22" name="Text 16"/>
          <p:cNvSpPr/>
          <p:nvPr/>
        </p:nvSpPr>
        <p:spPr>
          <a:xfrm>
            <a:off x="8235910" y="4543663"/>
            <a:ext cx="3797618" cy="302776"/>
          </a:xfrm>
          <a:prstGeom prst="rect">
            <a:avLst/>
          </a:prstGeom>
          <a:noFill/>
          <a:ln/>
        </p:spPr>
        <p:txBody>
          <a:bodyPr wrap="none" lIns="0" tIns="0" rIns="0" bIns="0" rtlCol="0" anchor="t"/>
          <a:lstStyle/>
          <a:p>
            <a:pPr marL="0" indent="0" algn="l">
              <a:lnSpc>
                <a:spcPts val="2350"/>
              </a:lnSpc>
              <a:buNone/>
            </a:pPr>
            <a:r>
              <a:rPr lang="en-US" sz="1900" b="1" dirty="0">
                <a:solidFill>
                  <a:srgbClr val="272525"/>
                </a:solidFill>
                <a:latin typeface="Roboto Bold" pitchFamily="34" charset="0"/>
                <a:ea typeface="Roboto Bold" pitchFamily="34" charset="-122"/>
                <a:cs typeface="Roboto Bold" pitchFamily="34" charset="-120"/>
              </a:rPr>
              <a:t>3-6 Monate: Evaluierungsgespräch</a:t>
            </a:r>
            <a:endParaRPr lang="en-US" sz="1900" dirty="0"/>
          </a:p>
        </p:txBody>
      </p:sp>
      <p:sp>
        <p:nvSpPr>
          <p:cNvPr id="23" name="Text 17"/>
          <p:cNvSpPr/>
          <p:nvPr/>
        </p:nvSpPr>
        <p:spPr>
          <a:xfrm>
            <a:off x="8235910" y="4956929"/>
            <a:ext cx="5636181" cy="884039"/>
          </a:xfrm>
          <a:prstGeom prst="rect">
            <a:avLst/>
          </a:prstGeom>
          <a:noFill/>
          <a:ln/>
        </p:spPr>
        <p:txBody>
          <a:bodyPr wrap="square" lIns="0" tIns="0" rIns="0" bIns="0" rtlCol="0" anchor="t"/>
          <a:lstStyle/>
          <a:p>
            <a:pPr marL="0" indent="0" algn="l">
              <a:lnSpc>
                <a:spcPts val="2300"/>
              </a:lnSpc>
              <a:buNone/>
            </a:pPr>
            <a:r>
              <a:rPr lang="en-US" sz="1450" dirty="0">
                <a:solidFill>
                  <a:srgbClr val="272525"/>
                </a:solidFill>
                <a:latin typeface="Arimo" pitchFamily="34" charset="0"/>
                <a:ea typeface="Arimo" pitchFamily="34" charset="-122"/>
                <a:cs typeface="Arimo" pitchFamily="34" charset="-120"/>
              </a:rPr>
              <a:t>Führen Sie eine umfassende Bewertung des Onboarding-Prozesses durch. Identifizieren Sie Erfolge und Verbesserungspotenziale für künftige internationale Einstellungen.</a:t>
            </a:r>
            <a:endParaRPr lang="en-US" sz="1450" dirty="0"/>
          </a:p>
        </p:txBody>
      </p:sp>
      <p:sp>
        <p:nvSpPr>
          <p:cNvPr id="24" name="Text 18"/>
          <p:cNvSpPr/>
          <p:nvPr/>
        </p:nvSpPr>
        <p:spPr>
          <a:xfrm>
            <a:off x="758309" y="6232208"/>
            <a:ext cx="13113782" cy="589359"/>
          </a:xfrm>
          <a:prstGeom prst="rect">
            <a:avLst/>
          </a:prstGeom>
          <a:noFill/>
          <a:ln/>
        </p:spPr>
        <p:txBody>
          <a:bodyPr wrap="square" lIns="0" tIns="0" rIns="0" bIns="0" rtlCol="0" anchor="t"/>
          <a:lstStyle/>
          <a:p>
            <a:pPr marL="0" indent="0" algn="l">
              <a:lnSpc>
                <a:spcPts val="2300"/>
              </a:lnSpc>
              <a:buNone/>
            </a:pPr>
            <a:r>
              <a:rPr lang="en-US" sz="1450" dirty="0">
                <a:solidFill>
                  <a:srgbClr val="272525"/>
                </a:solidFill>
                <a:latin typeface="Arimo" pitchFamily="34" charset="0"/>
                <a:ea typeface="Arimo" pitchFamily="34" charset="-122"/>
                <a:cs typeface="Arimo" pitchFamily="34" charset="-120"/>
              </a:rPr>
              <a:t>Ein systematisches Follow-up ist entscheidend für den nachhaltigen Erfolg Ihrer Integrationsbemühungen. Nutzen Sie standardisierte Fragebögen, aber auch persönliche Gespräche, um ein vollständiges Bild zu erhalten und Ihre Prozesse kontinuierlich zu optimieren.</a:t>
            </a:r>
            <a:endParaRPr lang="en-US" sz="1450" dirty="0"/>
          </a:p>
        </p:txBody>
      </p:sp>
      <p:sp>
        <p:nvSpPr>
          <p:cNvPr id="25" name="Text 19"/>
          <p:cNvSpPr/>
          <p:nvPr/>
        </p:nvSpPr>
        <p:spPr>
          <a:xfrm>
            <a:off x="758309" y="7028736"/>
            <a:ext cx="13113782" cy="589359"/>
          </a:xfrm>
          <a:prstGeom prst="rect">
            <a:avLst/>
          </a:prstGeom>
          <a:noFill/>
          <a:ln/>
        </p:spPr>
        <p:txBody>
          <a:bodyPr wrap="square" lIns="0" tIns="0" rIns="0" bIns="0" rtlCol="0" anchor="t"/>
          <a:lstStyle/>
          <a:p>
            <a:pPr marL="0" indent="0" algn="l">
              <a:lnSpc>
                <a:spcPts val="2300"/>
              </a:lnSpc>
              <a:buNone/>
            </a:pPr>
            <a:r>
              <a:rPr lang="en-US" sz="1450" dirty="0">
                <a:solidFill>
                  <a:srgbClr val="272525"/>
                </a:solidFill>
                <a:latin typeface="Arimo" pitchFamily="34" charset="0"/>
                <a:ea typeface="Arimo" pitchFamily="34" charset="-122"/>
                <a:cs typeface="Arimo" pitchFamily="34" charset="-120"/>
              </a:rPr>
              <a:t>Die Erfahrungen Ihrer internationalen Fachkräfte sind wertvolle Informationsquellen für die Verbesserung Ihres Integrationsmanagements. Etablieren Sie einen strukturierten Evaluierungsprozess, um von diesen Erkenntnissen zu profitieren.</a:t>
            </a:r>
            <a:endParaRPr lang="en-US" sz="1450" dirty="0"/>
          </a:p>
        </p:txBody>
      </p:sp>
      <p:pic>
        <p:nvPicPr>
          <p:cNvPr id="26" name="Image 4" descr="preencoded.png"/>
          <p:cNvPicPr>
            <a:picLocks noChangeAspect="1"/>
          </p:cNvPicPr>
          <p:nvPr/>
        </p:nvPicPr>
        <p:blipFill>
          <a:blip r:embed="rId7"/>
          <a:stretch>
            <a:fillRect/>
          </a:stretch>
        </p:blipFill>
        <p:spPr>
          <a:xfrm>
            <a:off x="13247965" y="228600"/>
            <a:ext cx="1153835" cy="403741"/>
          </a:xfrm>
          <a:prstGeom prst="rect">
            <a:avLst/>
          </a:prstGeom>
        </p:spPr>
      </p:pic>
      <p:pic>
        <p:nvPicPr>
          <p:cNvPr id="27" name="Picture 26" descr="logo_sx.png"/>
          <p:cNvPicPr>
            <a:picLocks noChangeAspect="1"/>
          </p:cNvPicPr>
          <p:nvPr/>
        </p:nvPicPr>
        <p:blipFill>
          <a:blip r:embed="rId8"/>
          <a:stretch>
            <a:fillRect/>
          </a:stretch>
        </p:blipFill>
        <p:spPr>
          <a:xfrm>
            <a:off x="12390119" y="7387254"/>
            <a:ext cx="1737360" cy="43086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E9C0657C80C9EB42A8AE8AF1E32C18B5" ma:contentTypeVersion="19" ma:contentTypeDescription="Ein neues Dokument erstellen." ma:contentTypeScope="" ma:versionID="8aa7a6ad380a30cfa043813422f9882d">
  <xsd:schema xmlns:xsd="http://www.w3.org/2001/XMLSchema" xmlns:xs="http://www.w3.org/2001/XMLSchema" xmlns:p="http://schemas.microsoft.com/office/2006/metadata/properties" xmlns:ns2="bbb3f655-f267-4a84-b742-532fbc77d0ab" xmlns:ns3="f5f3c0c8-cb47-4a26-91a1-a44bb4539247" targetNamespace="http://schemas.microsoft.com/office/2006/metadata/properties" ma:root="true" ma:fieldsID="a82a12d528fa1fbaff4235029ff765f5" ns2:_="" ns3:_="">
    <xsd:import namespace="bbb3f655-f267-4a84-b742-532fbc77d0ab"/>
    <xsd:import namespace="f5f3c0c8-cb47-4a26-91a1-a44bb453924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b3f655-f267-4a84-b742-532fbc77d0a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0a4a64a0-82bc-48a6-9867-8208b236fb3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5f3c0c8-cb47-4a26-91a1-a44bb4539247"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60bcdc34-3acf-42b1-abfa-b6ef944057a8}" ma:internalName="TaxCatchAll" ma:showField="CatchAllData" ma:web="f5f3c0c8-cb47-4a26-91a1-a44bb453924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5f3c0c8-cb47-4a26-91a1-a44bb4539247" xsi:nil="true"/>
    <lcf76f155ced4ddcb4097134ff3c332f xmlns="bbb3f655-f267-4a84-b742-532fbc77d0a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0DC62AF-C4A3-4930-B2BE-4CAF8B0AE19A}"/>
</file>

<file path=customXml/itemProps2.xml><?xml version="1.0" encoding="utf-8"?>
<ds:datastoreItem xmlns:ds="http://schemas.openxmlformats.org/officeDocument/2006/customXml" ds:itemID="{5D0963EF-7B72-4E67-B448-95126DB7518C}"/>
</file>

<file path=customXml/itemProps3.xml><?xml version="1.0" encoding="utf-8"?>
<ds:datastoreItem xmlns:ds="http://schemas.openxmlformats.org/officeDocument/2006/customXml" ds:itemID="{18432804-6F35-4474-8C3F-5410FA4B1119}"/>
</file>

<file path=docProps/app.xml><?xml version="1.0" encoding="utf-8"?>
<Properties xmlns="http://schemas.openxmlformats.org/officeDocument/2006/extended-properties" xmlns:vt="http://schemas.openxmlformats.org/officeDocument/2006/docPropsVTypes">
  <TotalTime>0</TotalTime>
  <Words>937</Words>
  <Application>Microsoft Office PowerPoint</Application>
  <PresentationFormat>Benutzerdefiniert</PresentationFormat>
  <Paragraphs>87</Paragraphs>
  <Slides>8</Slides>
  <Notes>8</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8</vt:i4>
      </vt:variant>
    </vt:vector>
  </HeadingPairs>
  <TitlesOfParts>
    <vt:vector size="12" baseType="lpstr">
      <vt:lpstr>Roboto Bold</vt:lpstr>
      <vt:lpstr>Arial</vt:lpstr>
      <vt:lpstr>Arimo</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SP - Sonja Heynen-Pianka</cp:lastModifiedBy>
  <cp:revision>1</cp:revision>
  <dcterms:created xsi:type="dcterms:W3CDTF">2025-03-20T07:44:25Z</dcterms:created>
  <dcterms:modified xsi:type="dcterms:W3CDTF">2025-03-20T07:46:09Z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0x010100E9C0657C80C9EB42A8AE8AF1E32C18B5</vt:lpwstr>
  </property>
</Properties>
</file>